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6"/>
  </p:notesMasterIdLst>
  <p:sldIdLst>
    <p:sldId id="327" r:id="rId3"/>
    <p:sldId id="318" r:id="rId4"/>
    <p:sldId id="313" r:id="rId5"/>
    <p:sldId id="323" r:id="rId6"/>
    <p:sldId id="328" r:id="rId7"/>
    <p:sldId id="296" r:id="rId8"/>
    <p:sldId id="306" r:id="rId9"/>
    <p:sldId id="338" r:id="rId10"/>
    <p:sldId id="325" r:id="rId11"/>
    <p:sldId id="337" r:id="rId12"/>
    <p:sldId id="324" r:id="rId13"/>
    <p:sldId id="341" r:id="rId14"/>
    <p:sldId id="339" r:id="rId15"/>
  </p:sldIdLst>
  <p:sldSz cx="9144000" cy="6858000" type="screen4x3"/>
  <p:notesSz cx="6797675" cy="9926638"/>
  <p:defaultTextStyle>
    <a:defPPr>
      <a:defRPr lang="hu-H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E46"/>
    <a:srgbClr val="B0DC80"/>
    <a:srgbClr val="C2DBA1"/>
    <a:srgbClr val="9CD35F"/>
    <a:srgbClr val="34D228"/>
    <a:srgbClr val="8FCD4B"/>
    <a:srgbClr val="C0E399"/>
    <a:srgbClr val="009900"/>
    <a:srgbClr val="33CC33"/>
    <a:srgbClr val="82C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48"/>
  </p:normalViewPr>
  <p:slideViewPr>
    <p:cSldViewPr>
      <p:cViewPr>
        <p:scale>
          <a:sx n="100" d="100"/>
          <a:sy n="100" d="100"/>
        </p:scale>
        <p:origin x="-199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CORDA_2019_05_28\Grants_2019052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17972957446561"/>
          <c:y val="0.19574690264993747"/>
          <c:w val="0.70044482845843592"/>
          <c:h val="0.80425309735006256"/>
        </c:manualLayout>
      </c:layout>
      <c:doughnutChart>
        <c:varyColors val="1"/>
        <c:ser>
          <c:idx val="0"/>
          <c:order val="0"/>
          <c:tx>
            <c:strRef>
              <c:f>EU15_13_simple!$B$1</c:f>
              <c:strCache>
                <c:ptCount val="1"/>
                <c:pt idx="0">
                  <c:v>Elnyert támogatás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6985626159291853E-2"/>
                  <c:y val="7.037660498039929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+mn-lt"/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  <a:latin typeface="+mn-lt"/>
                      </a:rPr>
                      <a:t>EU-13</a:t>
                    </a:r>
                    <a:r>
                      <a:rPr lang="hu-HU" b="1" dirty="0" smtClean="0">
                        <a:solidFill>
                          <a:schemeClr val="bg1"/>
                        </a:solidFill>
                        <a:latin typeface="+mn-lt"/>
                      </a:rPr>
                      <a:t> 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  <a:latin typeface="+mn-lt"/>
                      </a:rPr>
                      <a:t>5,08</a:t>
                    </a:r>
                    <a:r>
                      <a:rPr lang="en-US" b="1" dirty="0">
                        <a:solidFill>
                          <a:schemeClr val="bg1"/>
                        </a:solidFill>
                        <a:latin typeface="+mn-lt"/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  <a:latin typeface="+mn-lt"/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6804508136075917E-2"/>
                  <c:y val="3.0167778976939071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+mn-lt"/>
                      </a:rPr>
                      <a:t>EU-15</a:t>
                    </a:r>
                    <a:r>
                      <a:rPr lang="hu-HU" b="1" dirty="0" smtClean="0">
                        <a:latin typeface="+mn-lt"/>
                      </a:rPr>
                      <a:t> </a:t>
                    </a:r>
                    <a:r>
                      <a:rPr lang="hu-HU" b="1" dirty="0" smtClean="0">
                        <a:latin typeface="+mn-lt"/>
                      </a:rPr>
                      <a:t>8</a:t>
                    </a:r>
                    <a:r>
                      <a:rPr lang="en-US" b="1" dirty="0" smtClean="0">
                        <a:latin typeface="+mn-lt"/>
                      </a:rPr>
                      <a:t>6,45</a:t>
                    </a:r>
                    <a:r>
                      <a:rPr lang="en-US" b="1" dirty="0">
                        <a:latin typeface="+mn-lt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0887725085383201E-3"/>
                  <c:y val="5.8970496520490022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600" b="1">
                        <a:latin typeface="+mn-lt"/>
                      </a:defRPr>
                    </a:pPr>
                    <a:r>
                      <a:rPr lang="hu-HU" sz="1600" b="1" dirty="0">
                        <a:latin typeface="+mn-lt"/>
                      </a:rPr>
                      <a:t>Egyéb</a:t>
                    </a:r>
                    <a:r>
                      <a:rPr lang="en-US" sz="1600" b="1" dirty="0">
                        <a:latin typeface="+mn-lt"/>
                      </a:rPr>
                      <a:t>
8,46%</a:t>
                    </a:r>
                    <a:endParaRPr lang="en-US" sz="1600" b="0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latin typeface="+mn-lt"/>
                  </a:defRPr>
                </a:pPr>
                <a:endParaRPr lang="hu-H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EU15_13_simple!$A$2:$A$4</c:f>
              <c:strCache>
                <c:ptCount val="3"/>
                <c:pt idx="0">
                  <c:v>EU-13</c:v>
                </c:pt>
                <c:pt idx="1">
                  <c:v>EU-15</c:v>
                </c:pt>
                <c:pt idx="2">
                  <c:v>OTHER</c:v>
                </c:pt>
              </c:strCache>
            </c:strRef>
          </c:cat>
          <c:val>
            <c:numRef>
              <c:f>EU15_13_simple!$B$2:$B$4</c:f>
              <c:numCache>
                <c:formatCode>_([$€-2]\ * #\ ##0.00_);_([$€-2]\ * \(#\ ##0.00\);_([$€-2]\ * "-"??_);_(@_)</c:formatCode>
                <c:ptCount val="3"/>
                <c:pt idx="0">
                  <c:v>2254267300.1200066</c:v>
                </c:pt>
                <c:pt idx="1">
                  <c:v>38347416913.259575</c:v>
                </c:pt>
                <c:pt idx="2">
                  <c:v>3754020112.0500016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342900" indent="-342900" algn="l" defTabSz="914350" rtl="0" eaLnBrk="1" latinLnBrk="0" hangingPunct="1">
        <a:buClr>
          <a:srgbClr val="00B0F0"/>
        </a:buClr>
        <a:buFont typeface="Wingdings" panose="05000000000000000000" pitchFamily="2" charset="2"/>
        <a:buChar char="v"/>
        <a:defRPr lang="hu-HU" sz="200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pPr>
      <a:endParaRPr lang="hu-H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0.11116</cdr:x>
      <cdr:y>0.26037</cdr:y>
    </cdr:from>
    <cdr:to>
      <cdr:x>0.88927</cdr:x>
      <cdr:y>0.93085</cdr:y>
    </cdr:to>
    <cdr:pic>
      <cdr:nvPicPr>
        <cdr:cNvPr id="7" name="Kép 6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4061" y="1028270"/>
          <a:ext cx="3528385" cy="264790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0.42766</cdr:x>
      <cdr:y>0.52697</cdr:y>
    </cdr:from>
    <cdr:to>
      <cdr:x>0.50874</cdr:x>
      <cdr:y>0.70747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4822934" y="266962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57AE4EC4-68F5-4A6B-B5C3-4F30B1F9AD57}" type="datetimeFigureOut">
              <a:rPr lang="hu-HU" smtClean="0"/>
              <a:pPr/>
              <a:t>2020.09.25.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6C4D2D1A-DD91-4580-9582-A1A691A979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86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957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957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957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000" dirty="0">
              <a:latin typeface="Garamond" panose="02020404030301010803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2628B-A67C-EF45-BAFB-6D56F088569E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776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000" dirty="0">
              <a:latin typeface="Garamond" panose="02020404030301010803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2628B-A67C-EF45-BAFB-6D56F088569E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776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000" dirty="0">
              <a:latin typeface="Garamond" panose="02020404030301010803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2628B-A67C-EF45-BAFB-6D56F088569E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776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000" dirty="0">
              <a:latin typeface="Garamond" panose="02020404030301010803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2628B-A67C-EF45-BAFB-6D56F088569E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776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9578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957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két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334800" y="1860422"/>
            <a:ext cx="8405100" cy="1801791"/>
          </a:xfrm>
          <a:prstGeom prst="rect">
            <a:avLst/>
          </a:prstGeom>
        </p:spPr>
        <p:txBody>
          <a:bodyPr lIns="91435" tIns="45717" rIns="91435" bIns="45717" anchor="b"/>
          <a:lstStyle>
            <a:lvl1pPr algn="ctr">
              <a:defRPr sz="4500" cap="all" baseline="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hu-HU" dirty="0"/>
              <a:t>cím szerkesztése</a:t>
            </a:r>
            <a:br>
              <a:rPr lang="hu-HU" dirty="0"/>
            </a:br>
            <a:r>
              <a:rPr lang="hu-HU" dirty="0"/>
              <a:t>3 soros</a:t>
            </a:r>
            <a:br>
              <a:rPr lang="hu-HU" dirty="0"/>
            </a:br>
            <a:r>
              <a:rPr lang="hu-HU" dirty="0"/>
              <a:t>elrendezés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quarter" idx="15" hasCustomPrompt="1"/>
          </p:nvPr>
        </p:nvSpPr>
        <p:spPr>
          <a:xfrm>
            <a:off x="334800" y="5116603"/>
            <a:ext cx="8405100" cy="344487"/>
          </a:xfrm>
          <a:prstGeom prst="rect">
            <a:avLst/>
          </a:prstGeom>
        </p:spPr>
        <p:txBody>
          <a:bodyPr lIns="91435" tIns="45717" rIns="91435" bIns="45717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Helyszín – Dátum szerkesztése</a:t>
            </a:r>
          </a:p>
        </p:txBody>
      </p:sp>
      <p:pic>
        <p:nvPicPr>
          <p:cNvPr id="10" name="Picture 9" descr="NKFIH-logo-feh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69" y="5227487"/>
            <a:ext cx="1631166" cy="116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2ADB-8CB0-4605-8018-4C3DDE46EBC4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0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87914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92803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58050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500407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945630" y="365129"/>
            <a:ext cx="6848561" cy="508811"/>
          </a:xfrm>
          <a:prstGeom prst="rect">
            <a:avLst/>
          </a:prstGeom>
        </p:spPr>
        <p:txBody>
          <a:bodyPr lIns="91435" tIns="45717" rIns="91435" bIns="45717">
            <a:normAutofit/>
          </a:bodyPr>
          <a:lstStyle>
            <a:lvl1pPr>
              <a:defRPr sz="3000" b="1" cap="all">
                <a:solidFill>
                  <a:srgbClr val="51A200"/>
                </a:solidFill>
                <a:latin typeface="Garamond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2276" y="1079583"/>
            <a:ext cx="8476683" cy="4837028"/>
          </a:xfrm>
          <a:prstGeom prst="rect">
            <a:avLst/>
          </a:prstGeom>
        </p:spPr>
        <p:txBody>
          <a:bodyPr lIns="91435" tIns="45717" rIns="91435" bIns="45717"/>
          <a:lstStyle>
            <a:lvl1pPr>
              <a:buClr>
                <a:srgbClr val="72B240"/>
              </a:buClr>
              <a:defRPr>
                <a:latin typeface="Garamond" pitchFamily="18" charset="0"/>
              </a:defRPr>
            </a:lvl1pPr>
            <a:lvl2pPr>
              <a:buClr>
                <a:srgbClr val="72B240"/>
              </a:buClr>
              <a:defRPr>
                <a:latin typeface="Garamond" pitchFamily="18" charset="0"/>
              </a:defRPr>
            </a:lvl2pPr>
            <a:lvl3pPr>
              <a:buClr>
                <a:srgbClr val="72B240"/>
              </a:buClr>
              <a:defRPr>
                <a:latin typeface="Garamond" pitchFamily="18" charset="0"/>
              </a:defRPr>
            </a:lvl3pPr>
            <a:lvl4pPr>
              <a:buClr>
                <a:srgbClr val="72B240"/>
              </a:buClr>
              <a:defRPr>
                <a:latin typeface="Garamond" pitchFamily="18" charset="0"/>
              </a:defRPr>
            </a:lvl4pPr>
            <a:lvl5pPr>
              <a:buClr>
                <a:srgbClr val="72B240"/>
              </a:buClr>
              <a:defRPr>
                <a:latin typeface="Garamond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457953" y="6356358"/>
            <a:ext cx="2351007" cy="365125"/>
          </a:xfrm>
          <a:prstGeom prst="rect">
            <a:avLst/>
          </a:prstGeom>
        </p:spPr>
        <p:txBody>
          <a:bodyPr lIns="91435" tIns="45717" rIns="91435" bIns="45717"/>
          <a:lstStyle>
            <a:lvl1pPr algn="r">
              <a:defRPr/>
            </a:lvl1pPr>
          </a:lstStyle>
          <a:p>
            <a:fld id="{BB62DEA1-B837-1A4C-9683-B98153B49C9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199" y="6356354"/>
            <a:ext cx="2133600" cy="365125"/>
          </a:xfrm>
          <a:prstGeom prst="rect">
            <a:avLst/>
          </a:prstGeom>
        </p:spPr>
        <p:txBody>
          <a:bodyPr lIns="91435" tIns="45717" rIns="91435" bIns="45717"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lIns="91435" tIns="45717" rIns="91435" bIns="45717"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24E22ADB-8CB0-4605-8018-4C3DDE46EBC4}" type="slidenum">
              <a:rPr lang="hu-HU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53556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DEA1-B837-1A4C-9683-B98153B49C9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2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38841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53035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2020.09.25.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9396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2020.09.25.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20221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06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35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85762" indent="-228588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2938" indent="-228588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112" indent="-228588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287" indent="-228588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462" indent="-228588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CDDE8-C877-47A8-8061-3647730FE731}" type="datetimeFigureOut">
              <a:rPr lang="hu-HU" smtClean="0"/>
              <a:t>2020.09.25.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609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9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49"/>
          <a:stretch/>
        </p:blipFill>
        <p:spPr>
          <a:xfrm flipH="1">
            <a:off x="0" y="10666"/>
            <a:ext cx="9144000" cy="684733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0" y="980728"/>
            <a:ext cx="6372200" cy="1654539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44016" y="908720"/>
            <a:ext cx="6588224" cy="2106747"/>
          </a:xfrm>
          <a:prstGeom prst="rect">
            <a:avLst/>
          </a:prstGeom>
        </p:spPr>
        <p:txBody>
          <a:bodyPr lIns="91435" tIns="45717" rIns="91435" bIns="45717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all">
                <a:solidFill>
                  <a:srgbClr val="51A20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 marL="228588" indent="-228588" algn="ctr">
              <a:spcBef>
                <a:spcPts val="1800"/>
              </a:spcBef>
              <a:spcAft>
                <a:spcPts val="1200"/>
              </a:spcAft>
            </a:pPr>
            <a:r>
              <a:rPr lang="hu-HU" sz="2800" cap="small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hu-HU" sz="2800" cap="small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hu-HU" sz="3600" cap="small" dirty="0" smtClean="0">
                <a:solidFill>
                  <a:schemeClr val="bg1"/>
                </a:solidFill>
                <a:latin typeface="Calibri" panose="020F0502020204030204" pitchFamily="34" charset="0"/>
              </a:rPr>
              <a:t>a zöld innovációt támogató pályázati lehetőségek</a:t>
            </a:r>
            <a:r>
              <a:rPr lang="hu-HU" sz="3600" cap="small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hu-HU" sz="3600" cap="small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u-HU" sz="2800" cap="small" dirty="0">
                <a:solidFill>
                  <a:schemeClr val="bg1"/>
                </a:solidFill>
              </a:rPr>
              <a:t/>
            </a:r>
            <a:br>
              <a:rPr lang="hu-HU" sz="2800" cap="small" dirty="0">
                <a:solidFill>
                  <a:schemeClr val="bg1"/>
                </a:solidFill>
              </a:rPr>
            </a:br>
            <a:endParaRPr lang="en-US" sz="2800" cap="small" dirty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0" y="5229199"/>
            <a:ext cx="5724128" cy="1632579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51520" y="5400601"/>
            <a:ext cx="5328592" cy="1196751"/>
          </a:xfrm>
          <a:prstGeom prst="rect">
            <a:avLst/>
          </a:prstGeom>
        </p:spPr>
        <p:txBody>
          <a:bodyPr lIns="91435" tIns="45717" rIns="91435" bIns="45717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b="1" dirty="0">
                <a:solidFill>
                  <a:schemeClr val="bg1"/>
                </a:solidFill>
              </a:rPr>
              <a:t>Dr. Birkner Zoltán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e</a:t>
            </a:r>
            <a:r>
              <a:rPr lang="hu-HU" sz="2400" b="1" dirty="0" err="1">
                <a:solidFill>
                  <a:schemeClr val="bg1"/>
                </a:solidFill>
              </a:rPr>
              <a:t>lnök</a:t>
            </a:r>
            <a:endParaRPr lang="hu-HU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</a:rPr>
              <a:t>Nemzeti Kutatási, </a:t>
            </a:r>
            <a:r>
              <a:rPr lang="hu-HU" sz="1800" b="1" dirty="0" smtClean="0">
                <a:solidFill>
                  <a:schemeClr val="bg1"/>
                </a:solidFill>
              </a:rPr>
              <a:t>Fejlesztési és </a:t>
            </a:r>
            <a:r>
              <a:rPr lang="hu-HU" sz="1800" b="1" dirty="0">
                <a:solidFill>
                  <a:schemeClr val="bg1"/>
                </a:solidFill>
              </a:rPr>
              <a:t>Innovációs Hivatal</a:t>
            </a:r>
          </a:p>
          <a:p>
            <a:pPr marL="0" indent="0">
              <a:buNone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9195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5308" y="0"/>
            <a:ext cx="6737548" cy="692696"/>
          </a:xfrm>
          <a:solidFill>
            <a:schemeClr val="tx1">
              <a:alpha val="71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hu-HU" sz="2800" b="1" cap="small" dirty="0" smtClean="0">
                <a:solidFill>
                  <a:schemeClr val="bg1"/>
                </a:solidFill>
              </a:rPr>
              <a:t>Zöldgazdaság Finanszírozási rendszer (ZFR)</a:t>
            </a:r>
            <a:endParaRPr lang="hu-HU" sz="2800" b="1" cap="small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70409" y="1196752"/>
            <a:ext cx="3600400" cy="1615821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lIns="91435" tIns="45717" rIns="91435" bIns="45717" rtlCol="0">
            <a:spAutoFit/>
          </a:bodyPr>
          <a:lstStyle>
            <a:defPPr>
              <a:defRPr lang="hu-HU"/>
            </a:defPPr>
            <a:lvl1pPr algn="ctr">
              <a:defRPr sz="2000" b="0">
                <a:solidFill>
                  <a:srgbClr val="3FE1CE"/>
                </a:solidFill>
                <a:latin typeface="Garamond" panose="02020404030301010803" pitchFamily="18" charset="0"/>
              </a:defRPr>
            </a:lvl1pPr>
          </a:lstStyle>
          <a:p>
            <a:pPr algn="l"/>
            <a:r>
              <a:rPr lang="hu-HU" sz="2400" b="1" dirty="0" smtClean="0">
                <a:solidFill>
                  <a:srgbClr val="FF9933"/>
                </a:solidFill>
              </a:rPr>
              <a:t> Fókusz:  </a:t>
            </a:r>
          </a:p>
          <a:p>
            <a:pPr marL="495218" indent="-342900" algn="l">
              <a:spcBef>
                <a:spcPts val="600"/>
              </a:spcBef>
              <a:buClr>
                <a:srgbClr val="82C836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b="1" dirty="0">
                <a:solidFill>
                  <a:schemeClr val="bg1"/>
                </a:solidFill>
              </a:rPr>
              <a:t>Energiahálózat</a:t>
            </a:r>
          </a:p>
          <a:p>
            <a:pPr marL="495218" indent="-342900" algn="l">
              <a:spcBef>
                <a:spcPts val="600"/>
              </a:spcBef>
              <a:buClr>
                <a:srgbClr val="82C836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b="1" dirty="0">
                <a:solidFill>
                  <a:schemeClr val="bg1"/>
                </a:solidFill>
              </a:rPr>
              <a:t>Alternatív energiaellátás</a:t>
            </a:r>
          </a:p>
          <a:p>
            <a:pPr marL="495218" indent="-342900" algn="l">
              <a:spcBef>
                <a:spcPts val="600"/>
              </a:spcBef>
              <a:buClr>
                <a:srgbClr val="82C836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b="1" dirty="0">
                <a:solidFill>
                  <a:schemeClr val="bg1"/>
                </a:solidFill>
              </a:rPr>
              <a:t>Energiaközösségek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-5308" y="3874983"/>
            <a:ext cx="8537748" cy="1031051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>
            <a:spAutoFit/>
          </a:bodyPr>
          <a:lstStyle/>
          <a:p>
            <a:pPr marL="495218" indent="-342900">
              <a:spcBef>
                <a:spcPts val="600"/>
              </a:spcBef>
              <a:buClr>
                <a:srgbClr val="82C836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összesen </a:t>
            </a:r>
            <a:r>
              <a:rPr lang="hu-HU" sz="2800" b="1" dirty="0">
                <a:solidFill>
                  <a:srgbClr val="FF9933"/>
                </a:solidFill>
                <a:latin typeface="Garamond" panose="02020404030301010803" pitchFamily="18" charset="0"/>
              </a:rPr>
              <a:t>12 </a:t>
            </a:r>
            <a:r>
              <a:rPr lang="hu-HU" sz="2800" b="1" dirty="0" smtClean="0">
                <a:solidFill>
                  <a:srgbClr val="FF9933"/>
                </a:solidFill>
                <a:latin typeface="Garamond" panose="02020404030301010803" pitchFamily="18" charset="0"/>
              </a:rPr>
              <a:t>Mrd Ft 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keretösszeggel 4 féle ZFR pályázati 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konstrukció </a:t>
            </a:r>
          </a:p>
          <a:p>
            <a:pPr marL="495218" indent="-342900">
              <a:spcBef>
                <a:spcPts val="600"/>
              </a:spcBef>
              <a:buClr>
                <a:srgbClr val="82C836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 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pályázatok </a:t>
            </a:r>
            <a:r>
              <a:rPr lang="hu-HU" sz="2800" b="1" dirty="0">
                <a:solidFill>
                  <a:srgbClr val="FF9933"/>
                </a:solidFill>
                <a:latin typeface="Garamond" panose="02020404030301010803" pitchFamily="18" charset="0"/>
              </a:rPr>
              <a:t>forrását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 és </a:t>
            </a:r>
            <a:r>
              <a:rPr lang="hu-HU" sz="2800" b="1" dirty="0">
                <a:solidFill>
                  <a:srgbClr val="FF9933"/>
                </a:solidFill>
                <a:latin typeface="Garamond" panose="02020404030301010803" pitchFamily="18" charset="0"/>
              </a:rPr>
              <a:t>értékelését 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az ITM biztosítja</a:t>
            </a:r>
            <a:endParaRPr lang="hu-HU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6804248" cy="692696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cap="small" dirty="0" smtClean="0">
                <a:solidFill>
                  <a:schemeClr val="bg1"/>
                </a:solidFill>
              </a:rPr>
              <a:t>H2020: Közvetlenül pályázható EU-források</a:t>
            </a:r>
            <a:endParaRPr lang="hu-HU" sz="2800" b="1" cap="small" dirty="0">
              <a:solidFill>
                <a:schemeClr val="bg1"/>
              </a:solidFill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="" xmlns:a16="http://schemas.microsoft.com/office/drawing/2014/main" id="{31D11730-2DC2-4F69-82A1-F9280B9F5CC9}"/>
              </a:ext>
            </a:extLst>
          </p:cNvPr>
          <p:cNvSpPr/>
          <p:nvPr/>
        </p:nvSpPr>
        <p:spPr>
          <a:xfrm>
            <a:off x="-1" y="1125621"/>
            <a:ext cx="6588225" cy="1366695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lIns="180000" tIns="45717" rIns="91435" bIns="180000">
            <a:spAutoFit/>
          </a:bodyPr>
          <a:lstStyle/>
          <a:p>
            <a:pPr>
              <a:buClr>
                <a:srgbClr val="59A234"/>
              </a:buClr>
              <a:defRPr/>
            </a:pPr>
            <a:endParaRPr lang="hu-HU" sz="10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buClr>
                <a:srgbClr val="59A234"/>
              </a:buClr>
              <a:defRPr/>
            </a:pPr>
            <a:r>
              <a:rPr lang="hu-HU" sz="3200" b="1" dirty="0" err="1" smtClean="0">
                <a:solidFill>
                  <a:srgbClr val="92D050"/>
                </a:solidFill>
                <a:latin typeface="Garamond" panose="02020404030301010803" pitchFamily="18" charset="0"/>
              </a:rPr>
              <a:t>Green</a:t>
            </a:r>
            <a:r>
              <a:rPr lang="hu-HU" sz="3200" b="1" dirty="0" smtClean="0">
                <a:solidFill>
                  <a:srgbClr val="92D050"/>
                </a:solidFill>
                <a:latin typeface="Garamond" panose="02020404030301010803" pitchFamily="18" charset="0"/>
              </a:rPr>
              <a:t> </a:t>
            </a:r>
            <a:r>
              <a:rPr lang="hu-HU" sz="3200" b="1" dirty="0" err="1" smtClean="0">
                <a:solidFill>
                  <a:srgbClr val="92D050"/>
                </a:solidFill>
                <a:latin typeface="Garamond" panose="02020404030301010803" pitchFamily="18" charset="0"/>
              </a:rPr>
              <a:t>Deal</a:t>
            </a:r>
            <a:r>
              <a:rPr lang="hu-HU" sz="3200" b="1" dirty="0" smtClean="0">
                <a:solidFill>
                  <a:srgbClr val="92D050"/>
                </a:solidFill>
                <a:latin typeface="Garamond" panose="02020404030301010803" pitchFamily="18" charset="0"/>
              </a:rPr>
              <a:t> </a:t>
            </a:r>
            <a:r>
              <a:rPr lang="hu-HU" sz="3200" b="1" dirty="0" err="1" smtClean="0">
                <a:solidFill>
                  <a:srgbClr val="92D050"/>
                </a:solidFill>
                <a:latin typeface="Garamond" panose="02020404030301010803" pitchFamily="18" charset="0"/>
              </a:rPr>
              <a:t>Call</a:t>
            </a:r>
            <a:r>
              <a:rPr lang="hu-HU" sz="3200" b="1" dirty="0" smtClean="0">
                <a:solidFill>
                  <a:srgbClr val="92D050"/>
                </a:solidFill>
                <a:latin typeface="Garamond" panose="02020404030301010803" pitchFamily="18" charset="0"/>
              </a:rPr>
              <a:t> </a:t>
            </a:r>
            <a:r>
              <a:rPr lang="hu-HU" sz="2800" b="1" dirty="0" smtClean="0">
                <a:solidFill>
                  <a:srgbClr val="92D050"/>
                </a:solidFill>
                <a:latin typeface="Garamond" panose="02020404030301010803" pitchFamily="18" charset="0"/>
              </a:rPr>
              <a:t>– 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szeptember 18-án megnyílt! </a:t>
            </a:r>
          </a:p>
          <a:p>
            <a:pPr>
              <a:spcBef>
                <a:spcPts val="1200"/>
              </a:spcBef>
              <a:buClr>
                <a:srgbClr val="59A234"/>
              </a:buClr>
              <a:defRPr/>
            </a:pPr>
            <a:r>
              <a:rPr lang="hu-HU" sz="2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 keretprogram utolsó pályázati lehetőségei.</a:t>
            </a:r>
            <a:endParaRPr lang="hu-HU" sz="2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="" xmlns:a16="http://schemas.microsoft.com/office/drawing/2014/main" id="{31D11730-2DC2-4F69-82A1-F9280B9F5CC9}"/>
              </a:ext>
            </a:extLst>
          </p:cNvPr>
          <p:cNvSpPr/>
          <p:nvPr/>
        </p:nvSpPr>
        <p:spPr>
          <a:xfrm>
            <a:off x="0" y="3153918"/>
            <a:ext cx="7596336" cy="3227410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lIns="180000" tIns="45717" rIns="91435" bIns="72000">
            <a:spAutoFit/>
          </a:bodyPr>
          <a:lstStyle/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endParaRPr lang="hu-HU" sz="20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Teljes 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keretösszeg: 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2400" b="1" dirty="0" smtClean="0">
                <a:solidFill>
                  <a:srgbClr val="92D050"/>
                </a:solidFill>
                <a:latin typeface="Garamond" panose="02020404030301010803" pitchFamily="18" charset="0"/>
              </a:rPr>
              <a:t>983 </a:t>
            </a:r>
            <a:r>
              <a:rPr lang="hu-HU" sz="2400" b="1" dirty="0">
                <a:solidFill>
                  <a:srgbClr val="92D050"/>
                </a:solidFill>
                <a:latin typeface="Garamond" panose="02020404030301010803" pitchFamily="18" charset="0"/>
              </a:rPr>
              <a:t>millió </a:t>
            </a:r>
            <a:r>
              <a:rPr lang="hu-HU" sz="2400" b="1" dirty="0" smtClean="0">
                <a:solidFill>
                  <a:srgbClr val="92D050"/>
                </a:solidFill>
                <a:latin typeface="Garamond" panose="02020404030301010803" pitchFamily="18" charset="0"/>
              </a:rPr>
              <a:t>euró</a:t>
            </a:r>
          </a:p>
          <a:p>
            <a:pPr>
              <a:buClr>
                <a:srgbClr val="92D050"/>
              </a:buClr>
              <a:defRPr/>
            </a:pPr>
            <a:endParaRPr lang="hu-HU" sz="1400" b="1" dirty="0" smtClean="0">
              <a:solidFill>
                <a:srgbClr val="92D050"/>
              </a:solidFill>
              <a:latin typeface="Garamond" panose="02020404030301010803" pitchFamily="18" charset="0"/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Beadási határidő:    </a:t>
            </a:r>
            <a:r>
              <a:rPr lang="hu-HU" sz="2400" b="1" dirty="0">
                <a:solidFill>
                  <a:srgbClr val="92D050"/>
                </a:solidFill>
                <a:latin typeface="Garamond" panose="02020404030301010803" pitchFamily="18" charset="0"/>
              </a:rPr>
              <a:t>2021. január 26</a:t>
            </a:r>
            <a:r>
              <a:rPr lang="hu-HU" sz="2400" b="1" dirty="0" smtClean="0">
                <a:solidFill>
                  <a:srgbClr val="92D050"/>
                </a:solidFill>
                <a:latin typeface="Garamond" panose="02020404030301010803" pitchFamily="18" charset="0"/>
              </a:rPr>
              <a:t>.</a:t>
            </a:r>
          </a:p>
          <a:p>
            <a:pPr>
              <a:buClr>
                <a:srgbClr val="92D050"/>
              </a:buClr>
              <a:defRPr/>
            </a:pPr>
            <a:r>
              <a:rPr lang="hu-HU" sz="2400" b="1" dirty="0" smtClean="0">
                <a:solidFill>
                  <a:srgbClr val="92D050"/>
                </a:solidFill>
                <a:latin typeface="Garamond" panose="02020404030301010803" pitchFamily="18" charset="0"/>
              </a:rPr>
              <a:t> 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NKFIH dedikált pályázatíró 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tréning: </a:t>
            </a:r>
            <a:r>
              <a:rPr lang="hu-HU" sz="2400" b="1" dirty="0">
                <a:solidFill>
                  <a:srgbClr val="92D050"/>
                </a:solidFill>
                <a:latin typeface="Garamond" panose="02020404030301010803" pitchFamily="18" charset="0"/>
              </a:rPr>
              <a:t>2021. szept</a:t>
            </a:r>
            <a:r>
              <a:rPr lang="hu-HU" sz="2400" b="1" dirty="0" smtClean="0">
                <a:solidFill>
                  <a:srgbClr val="92D050"/>
                </a:solidFill>
                <a:latin typeface="Garamond" panose="02020404030301010803" pitchFamily="18" charset="0"/>
              </a:rPr>
              <a:t>. 28-29.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NKFIH projektmenedzsment tréning: </a:t>
            </a:r>
            <a:r>
              <a:rPr lang="hu-HU" sz="2400" b="1" dirty="0">
                <a:solidFill>
                  <a:srgbClr val="92D050"/>
                </a:solidFill>
                <a:latin typeface="Garamond" panose="02020404030301010803" pitchFamily="18" charset="0"/>
              </a:rPr>
              <a:t>2021. szept. 24-25.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NKFIH 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pénzügyi-jogi szabályok konzultáció: </a:t>
            </a:r>
            <a:r>
              <a:rPr lang="hu-HU" sz="2400" b="1" dirty="0">
                <a:solidFill>
                  <a:srgbClr val="92D050"/>
                </a:solidFill>
                <a:latin typeface="Garamond" panose="02020404030301010803" pitchFamily="18" charset="0"/>
              </a:rPr>
              <a:t>2021. okt. 5-6.</a:t>
            </a:r>
          </a:p>
          <a:p>
            <a:pPr>
              <a:buClr>
                <a:srgbClr val="92D050"/>
              </a:buClr>
              <a:defRPr/>
            </a:pPr>
            <a:r>
              <a:rPr lang="hu-HU" sz="2400" dirty="0" smtClean="0">
                <a:solidFill>
                  <a:srgbClr val="92D050"/>
                </a:solidFill>
                <a:latin typeface="Garamond" panose="02020404030301010803" pitchFamily="18" charset="0"/>
              </a:rPr>
              <a:t> </a:t>
            </a:r>
            <a:endParaRPr lang="hu-HU" sz="2000" dirty="0">
              <a:solidFill>
                <a:srgbClr val="92D0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8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5796136" cy="692696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cap="small" dirty="0" smtClean="0">
                <a:solidFill>
                  <a:schemeClr val="bg1"/>
                </a:solidFill>
              </a:rPr>
              <a:t>Megerősített hazai H2020 eszköztár </a:t>
            </a:r>
            <a:endParaRPr lang="hu-HU" sz="2800" b="1" cap="small" dirty="0">
              <a:solidFill>
                <a:schemeClr val="bg1"/>
              </a:solidFill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31D11730-2DC2-4F69-82A1-F9280B9F5CC9}"/>
              </a:ext>
            </a:extLst>
          </p:cNvPr>
          <p:cNvSpPr/>
          <p:nvPr/>
        </p:nvSpPr>
        <p:spPr>
          <a:xfrm>
            <a:off x="-22077" y="3116817"/>
            <a:ext cx="5530181" cy="2400415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lIns="180000" tIns="108000" rIns="91435" bIns="288000">
            <a:spAutoFit/>
          </a:bodyPr>
          <a:lstStyle/>
          <a:p>
            <a:pPr>
              <a:buClr>
                <a:srgbClr val="59A234"/>
              </a:buClr>
              <a:defRPr/>
            </a:pPr>
            <a:endParaRPr lang="hu-HU" sz="10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hu-HU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Nemzeti </a:t>
            </a:r>
            <a:r>
              <a:rPr lang="hu-HU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Kapcsolattartók </a:t>
            </a:r>
            <a:r>
              <a:rPr lang="hu-HU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(NCP) </a:t>
            </a:r>
            <a:endParaRPr lang="hu-HU" sz="24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buClr>
                <a:srgbClr val="92D050"/>
              </a:buClr>
              <a:defRPr/>
            </a:pPr>
            <a:endParaRPr lang="hu-HU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hu-HU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Új típusú szakértői </a:t>
            </a:r>
            <a:r>
              <a:rPr lang="hu-HU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szolgáltatások</a:t>
            </a:r>
          </a:p>
          <a:p>
            <a:pPr>
              <a:buClr>
                <a:srgbClr val="92D050"/>
              </a:buClr>
              <a:defRPr/>
            </a:pPr>
            <a:endParaRPr lang="hu-HU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Rásegítő pályázatok hazai forrásból </a:t>
            </a:r>
          </a:p>
        </p:txBody>
      </p:sp>
      <p:sp>
        <p:nvSpPr>
          <p:cNvPr id="9" name="Téglalap feliratnak 8"/>
          <p:cNvSpPr/>
          <p:nvPr/>
        </p:nvSpPr>
        <p:spPr>
          <a:xfrm>
            <a:off x="2627784" y="1052736"/>
            <a:ext cx="3600400" cy="1512168"/>
          </a:xfrm>
          <a:prstGeom prst="wedgeRectCallout">
            <a:avLst>
              <a:gd name="adj1" fmla="val 86681"/>
              <a:gd name="adj2" fmla="val 57453"/>
            </a:avLst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0" tIns="180000" rIns="180000" bIns="180000" rtlCol="0" anchor="ctr"/>
          <a:lstStyle/>
          <a:p>
            <a:pPr>
              <a:buClr>
                <a:srgbClr val="59A234"/>
              </a:buClr>
              <a:defRPr/>
            </a:pPr>
            <a:r>
              <a:rPr lang="hu-HU" sz="2400" b="1" dirty="0">
                <a:solidFill>
                  <a:srgbClr val="FF9933"/>
                </a:solidFill>
                <a:latin typeface="Garamond" panose="02020404030301010803" pitchFamily="18" charset="0"/>
              </a:rPr>
              <a:t>Cél:</a:t>
            </a:r>
            <a:r>
              <a:rPr lang="hu-HU" sz="20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hu-HU" sz="20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buClr>
                <a:srgbClr val="59A234"/>
              </a:buClr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 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közvetlen EU-s forrásokban rejlő lehetőségek 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hatékonyabb kihasználása!</a:t>
            </a:r>
            <a:endParaRPr lang="hu-HU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026934"/>
              </p:ext>
            </p:extLst>
          </p:nvPr>
        </p:nvGraphicFramePr>
        <p:xfrm>
          <a:off x="5004048" y="1844824"/>
          <a:ext cx="453455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3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r="586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83568" y="620688"/>
            <a:ext cx="7704856" cy="2358837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178496" y="1412776"/>
            <a:ext cx="6715000" cy="1484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5" tIns="45717" rIns="91435" bIns="45717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KÖSZÖNÖM A FIGYELMET!</a:t>
            </a:r>
          </a:p>
          <a:p>
            <a:pPr marL="0" indent="0" algn="ctr">
              <a:buNone/>
            </a:pPr>
            <a:endParaRPr lang="hu-HU" sz="900" b="1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hu-HU" dirty="0" err="1" smtClean="0">
                <a:solidFill>
                  <a:srgbClr val="82C836"/>
                </a:solidFill>
                <a:latin typeface="+mn-lt"/>
              </a:rPr>
              <a:t>www.nkfih.gov.hu</a:t>
            </a:r>
            <a:endParaRPr lang="hu-HU" sz="2000" dirty="0">
              <a:solidFill>
                <a:srgbClr val="82C83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5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0" y="0"/>
            <a:ext cx="6660232" cy="692696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2800" b="1" cap="small" dirty="0" smtClean="0">
                <a:solidFill>
                  <a:schemeClr val="bg1"/>
                </a:solidFill>
              </a:rPr>
              <a:t>A megújuló KFI pályázati </a:t>
            </a:r>
            <a:r>
              <a:rPr lang="hu-HU" altLang="hu-HU" sz="2800" b="1" cap="small" dirty="0">
                <a:solidFill>
                  <a:schemeClr val="bg1"/>
                </a:solidFill>
              </a:rPr>
              <a:t>rendszer pillérei</a:t>
            </a:r>
            <a:endParaRPr lang="hu-HU" sz="2800" b="1" cap="small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1520" y="1268760"/>
            <a:ext cx="2520280" cy="3724096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  <a:effectLst>
            <a:outerShdw blurRad="215900" dist="38100" dir="5400000" sx="102000" sy="102000" algn="t" rotWithShape="0">
              <a:prstClr val="black">
                <a:alpha val="36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u-HU" sz="2400" b="1" cap="small" dirty="0">
                <a:solidFill>
                  <a:srgbClr val="7DC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Tudástermelés</a:t>
            </a:r>
          </a:p>
          <a:p>
            <a:pPr algn="ctr">
              <a:defRPr/>
            </a:pPr>
            <a:endParaRPr lang="hu-HU" sz="2400" dirty="0" smtClean="0">
              <a:latin typeface="Garamond" panose="02020404030301010803" pitchFamily="18" charset="0"/>
            </a:endParaRPr>
          </a:p>
          <a:p>
            <a:pPr algn="ctr">
              <a:defRPr/>
            </a:pPr>
            <a:r>
              <a:rPr lang="hu-HU" sz="2100" b="1" dirty="0" smtClean="0">
                <a:solidFill>
                  <a:srgbClr val="FF9933"/>
                </a:solidFill>
                <a:latin typeface="Garamond" panose="02020404030301010803" pitchFamily="18" charset="0"/>
                <a:ea typeface="+mj-ea"/>
                <a:cs typeface="+mj-cs"/>
              </a:rPr>
              <a:t>Alapkutatások</a:t>
            </a:r>
          </a:p>
          <a:p>
            <a:pPr algn="ctr">
              <a:defRPr/>
            </a:pPr>
            <a:endParaRPr lang="hu-HU" sz="21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hu-HU" sz="21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Egyéni kiválóság támogatása</a:t>
            </a:r>
          </a:p>
          <a:p>
            <a:pPr>
              <a:buClr>
                <a:srgbClr val="92D050"/>
              </a:buClr>
              <a:defRPr/>
            </a:pPr>
            <a:endParaRPr lang="hu-HU" sz="21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hu-HU" sz="21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Társadalmi-gazdasági hasznosság</a:t>
            </a:r>
          </a:p>
          <a:p>
            <a:pPr algn="ctr">
              <a:defRPr/>
            </a:pPr>
            <a:endParaRPr lang="hu-HU" sz="2000" dirty="0" smtClean="0">
              <a:latin typeface="Garamond" panose="02020404030301010803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922290" y="1268760"/>
            <a:ext cx="2880319" cy="3754874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  <a:effectLst>
            <a:outerShdw blurRad="215900" dist="38100" dir="5400000" sx="102000" sy="102000" algn="t" rotWithShape="0">
              <a:prstClr val="black">
                <a:alpha val="36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hu-HU"/>
            </a:defPPr>
            <a:lvl2pPr lvl="1">
              <a:defRPr sz="2100"/>
            </a:lvl2pPr>
          </a:lstStyle>
          <a:p>
            <a:pPr algn="ctr">
              <a:defRPr/>
            </a:pPr>
            <a:r>
              <a:rPr lang="hu-HU" sz="2400" b="1" cap="small" dirty="0">
                <a:solidFill>
                  <a:srgbClr val="7DC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Együttműködés,</a:t>
            </a:r>
          </a:p>
          <a:p>
            <a:pPr algn="ctr">
              <a:defRPr/>
            </a:pPr>
            <a:r>
              <a:rPr lang="hu-HU" sz="2400" b="1" cap="small" dirty="0">
                <a:solidFill>
                  <a:srgbClr val="7DC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tudásáramlás</a:t>
            </a:r>
          </a:p>
          <a:p>
            <a:pPr algn="ctr"/>
            <a:endParaRPr lang="hu-HU" sz="2100" dirty="0">
              <a:latin typeface="Garamond" panose="02020404030301010803" pitchFamily="18" charset="0"/>
            </a:endParaRPr>
          </a:p>
          <a:p>
            <a:pPr algn="ctr">
              <a:defRPr/>
            </a:pPr>
            <a:r>
              <a:rPr lang="hu-HU" sz="2000" b="1" dirty="0">
                <a:solidFill>
                  <a:srgbClr val="FF9933"/>
                </a:solidFill>
                <a:latin typeface="Garamond" panose="02020404030301010803" pitchFamily="18" charset="0"/>
                <a:ea typeface="+mj-ea"/>
                <a:cs typeface="+mj-cs"/>
              </a:rPr>
              <a:t>Globális </a:t>
            </a:r>
            <a:r>
              <a:rPr lang="hu-HU" sz="2000" b="1" dirty="0" smtClean="0">
                <a:solidFill>
                  <a:srgbClr val="FF9933"/>
                </a:solidFill>
                <a:latin typeface="Garamond" panose="02020404030301010803" pitchFamily="18" charset="0"/>
                <a:ea typeface="+mj-ea"/>
                <a:cs typeface="+mj-cs"/>
              </a:rPr>
              <a:t>kihívások alkalmazott kutatásai</a:t>
            </a:r>
            <a:endParaRPr lang="hu-HU" sz="2000" b="1" dirty="0">
              <a:solidFill>
                <a:srgbClr val="FF9933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algn="ctr"/>
            <a:endParaRPr lang="hu-HU" sz="21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hu-HU" sz="21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hu-HU" sz="2100" b="1" dirty="0">
                <a:solidFill>
                  <a:schemeClr val="bg1"/>
                </a:solidFill>
                <a:latin typeface="Garamond" panose="02020404030301010803" pitchFamily="18" charset="0"/>
              </a:rPr>
              <a:t>Alkalmazott kutatás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endParaRPr lang="hu-HU" sz="21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hu-HU" sz="2100" b="1" dirty="0">
                <a:solidFill>
                  <a:schemeClr val="bg1"/>
                </a:solidFill>
                <a:latin typeface="Garamond" panose="02020404030301010803" pitchFamily="18" charset="0"/>
              </a:rPr>
              <a:t>Kísérleti fejlesztés</a:t>
            </a:r>
          </a:p>
          <a:p>
            <a:pPr algn="ctr"/>
            <a:endParaRPr lang="hu-HU" sz="2400" dirty="0">
              <a:latin typeface="Garamond" panose="02020404030301010803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940152" y="1268760"/>
            <a:ext cx="2952328" cy="3724096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  <a:effectLst>
            <a:outerShdw blurRad="215900" dist="38100" dir="5400000" sx="102000" sy="102000" algn="t" rotWithShape="0">
              <a:prstClr val="black">
                <a:alpha val="36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300" b="1" cap="small" dirty="0">
                <a:solidFill>
                  <a:srgbClr val="7DC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Tudásfelhasználás</a:t>
            </a:r>
            <a:r>
              <a:rPr lang="hu-HU" sz="2400" b="1" cap="small" dirty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endParaRPr lang="hu-HU" sz="2100" dirty="0">
              <a:latin typeface="Garamond" panose="02020404030301010803" pitchFamily="18" charset="0"/>
            </a:endParaRPr>
          </a:p>
          <a:p>
            <a:pPr algn="ctr">
              <a:defRPr/>
            </a:pPr>
            <a:r>
              <a:rPr lang="hu-HU" sz="2100" b="1" dirty="0">
                <a:solidFill>
                  <a:srgbClr val="FF9933"/>
                </a:solidFill>
                <a:latin typeface="Garamond" panose="02020404030301010803" pitchFamily="18" charset="0"/>
                <a:ea typeface="+mj-ea"/>
                <a:cs typeface="+mj-cs"/>
              </a:rPr>
              <a:t>Innovációs </a:t>
            </a:r>
            <a:r>
              <a:rPr lang="hu-HU" sz="2100" b="1" dirty="0" smtClean="0">
                <a:solidFill>
                  <a:srgbClr val="FF9933"/>
                </a:solidFill>
                <a:latin typeface="Garamond" panose="02020404030301010803" pitchFamily="18" charset="0"/>
                <a:ea typeface="+mj-ea"/>
                <a:cs typeface="+mj-cs"/>
              </a:rPr>
              <a:t>ökoszisztéma</a:t>
            </a:r>
          </a:p>
          <a:p>
            <a:pPr algn="ctr">
              <a:defRPr/>
            </a:pPr>
            <a:endParaRPr lang="hu-HU" sz="2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hu-HU" sz="2100" b="1" dirty="0">
                <a:solidFill>
                  <a:schemeClr val="bg1"/>
                </a:solidFill>
                <a:latin typeface="Garamond" panose="02020404030301010803" pitchFamily="18" charset="0"/>
              </a:rPr>
              <a:t>Vállalati innováció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endParaRPr lang="hu-HU" sz="21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hu-HU" sz="2100" b="1" dirty="0">
                <a:solidFill>
                  <a:schemeClr val="bg1"/>
                </a:solidFill>
                <a:latin typeface="Garamond" panose="02020404030301010803" pitchFamily="18" charset="0"/>
              </a:rPr>
              <a:t>KKV-k bevonása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endParaRPr lang="hu-HU" sz="21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hu-HU" sz="21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Startup</a:t>
            </a:r>
            <a:r>
              <a:rPr lang="hu-HU" sz="21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támogatás</a:t>
            </a:r>
            <a:endParaRPr lang="hu-HU" sz="21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>
              <a:defRPr/>
            </a:pPr>
            <a:endParaRPr lang="hu-HU" sz="2000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" y="5921896"/>
            <a:ext cx="9143998" cy="936104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vert="horz" lIns="1800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Az új finanszírozási rendszer 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 </a:t>
            </a:r>
            <a:r>
              <a:rPr lang="hu-HU" sz="2400" b="1" dirty="0" smtClean="0">
                <a:solidFill>
                  <a:srgbClr val="FF9933"/>
                </a:solidFill>
                <a:latin typeface="Garamond" panose="02020404030301010803" pitchFamily="18" charset="0"/>
              </a:rPr>
              <a:t>2021-től </a:t>
            </a:r>
            <a:r>
              <a:rPr lang="hu-HU" sz="2400" b="1" dirty="0">
                <a:solidFill>
                  <a:srgbClr val="FF9933"/>
                </a:solidFill>
                <a:latin typeface="Garamond" panose="02020404030301010803" pitchFamily="18" charset="0"/>
              </a:rPr>
              <a:t>induló Horizont </a:t>
            </a:r>
            <a:r>
              <a:rPr lang="hu-HU" sz="2400" b="1" dirty="0" smtClean="0">
                <a:solidFill>
                  <a:srgbClr val="FF9933"/>
                </a:solidFill>
                <a:latin typeface="Garamond" panose="02020404030301010803" pitchFamily="18" charset="0"/>
              </a:rPr>
              <a:t>Európa 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uniós kutatási 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és innovációs keretprogramjának logikáját követi. </a:t>
            </a:r>
          </a:p>
        </p:txBody>
      </p:sp>
    </p:spTree>
    <p:extLst>
      <p:ext uri="{BB962C8B-B14F-4D97-AF65-F5344CB8AC3E}">
        <p14:creationId xmlns:p14="http://schemas.microsoft.com/office/powerpoint/2010/main" val="79592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0" y="0"/>
            <a:ext cx="6372200" cy="692696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cap="small" dirty="0">
                <a:solidFill>
                  <a:schemeClr val="bg1"/>
                </a:solidFill>
              </a:rPr>
              <a:t>Növekvő hazai finanszírozás: NKFI Alap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xmlns="" id="{27A0551D-1A1D-2B4F-A8FF-81E05789B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49280"/>
            <a:ext cx="9144000" cy="908720"/>
          </a:xfrm>
          <a:solidFill>
            <a:schemeClr val="tx1">
              <a:alpha val="71000"/>
            </a:schemeClr>
          </a:solidFill>
        </p:spPr>
        <p:txBody>
          <a:bodyPr vert="horz" lIns="180000" tIns="45720" rIns="91440" bIns="45720" rtlCol="0" anchor="ctr">
            <a:noAutofit/>
          </a:bodyPr>
          <a:lstStyle/>
          <a:p>
            <a:pPr marL="0" indent="0">
              <a:spcBef>
                <a:spcPct val="0"/>
              </a:spcBef>
              <a:buClr>
                <a:srgbClr val="82C836"/>
              </a:buClr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rPr>
              <a:t>Az NKFI Alap 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rPr>
              <a:t>a célok mentén </a:t>
            </a:r>
            <a:r>
              <a:rPr lang="hu-HU" sz="2400" b="1" dirty="0" smtClean="0">
                <a:solidFill>
                  <a:srgbClr val="FF9933"/>
                </a:solidFill>
                <a:latin typeface="Garamond" panose="02020404030301010803" pitchFamily="18" charset="0"/>
                <a:ea typeface="+mj-ea"/>
                <a:cs typeface="+mj-cs"/>
              </a:rPr>
              <a:t>Kutatási Alapra 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rPr>
              <a:t>és</a:t>
            </a:r>
            <a:r>
              <a:rPr lang="hu-HU" sz="2000" b="1" dirty="0">
                <a:solidFill>
                  <a:srgbClr val="FF0000"/>
                </a:solidFill>
                <a:latin typeface="Garamond" panose="02020404030301010803" pitchFamily="18" charset="0"/>
                <a:ea typeface="+mj-ea"/>
                <a:cs typeface="+mj-cs"/>
              </a:rPr>
              <a:t> </a:t>
            </a:r>
            <a:r>
              <a:rPr lang="hu-HU" sz="2400" b="1" dirty="0">
                <a:solidFill>
                  <a:srgbClr val="FF9933"/>
                </a:solidFill>
                <a:latin typeface="Garamond" panose="02020404030301010803" pitchFamily="18" charset="0"/>
                <a:ea typeface="+mj-ea"/>
                <a:cs typeface="+mj-cs"/>
              </a:rPr>
              <a:t>Innovációs </a:t>
            </a:r>
            <a:r>
              <a:rPr lang="hu-HU" sz="2400" b="1" dirty="0" smtClean="0">
                <a:solidFill>
                  <a:srgbClr val="FF9933"/>
                </a:solidFill>
                <a:latin typeface="Garamond" panose="02020404030301010803" pitchFamily="18" charset="0"/>
                <a:ea typeface="+mj-ea"/>
                <a:cs typeface="+mj-cs"/>
              </a:rPr>
              <a:t>Alapra 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rPr>
              <a:t>oszlik.</a:t>
            </a:r>
            <a:endParaRPr lang="hu-HU" sz="2000" b="1" dirty="0">
              <a:solidFill>
                <a:schemeClr val="bg1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xmlns="" id="{3C24BBD6-6C74-E14A-BD43-A5131155E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443015"/>
              </p:ext>
            </p:extLst>
          </p:nvPr>
        </p:nvGraphicFramePr>
        <p:xfrm>
          <a:off x="323528" y="1268760"/>
          <a:ext cx="8424937" cy="367240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419100" sx="102000" sy="102000" algn="ct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936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0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4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8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26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796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92088">
                <a:tc gridSpan="7"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effectLst/>
                        </a:rPr>
                        <a:t>K+F </a:t>
                      </a:r>
                      <a:r>
                        <a:rPr lang="hu-HU" sz="1800" dirty="0">
                          <a:effectLst/>
                        </a:rPr>
                        <a:t>forrás bővülése </a:t>
                      </a:r>
                      <a:r>
                        <a:rPr lang="hu-HU" sz="1800" dirty="0" smtClean="0">
                          <a:effectLst/>
                        </a:rPr>
                        <a:t>2020-2022 </a:t>
                      </a:r>
                      <a:r>
                        <a:rPr lang="hu-HU" sz="1800" dirty="0">
                          <a:effectLst/>
                        </a:rPr>
                        <a:t>között (Mrd Ft</a:t>
                      </a:r>
                      <a:r>
                        <a:rPr lang="hu-HU" sz="1800" dirty="0" smtClean="0">
                          <a:effectLst/>
                        </a:rPr>
                        <a:t>)</a:t>
                      </a: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aseline="0" dirty="0" smtClean="0">
                          <a:effectLst/>
                        </a:rPr>
                        <a:t>Innovációs Alap + Kutatási Alap</a:t>
                      </a:r>
                      <a:endParaRPr lang="hu-HU" sz="1800" dirty="0" smtClean="0">
                        <a:effectLst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1711">
                <a:tc rowSpan="2">
                  <a:txBody>
                    <a:bodyPr/>
                    <a:lstStyle/>
                    <a:p>
                      <a:pPr algn="l"/>
                      <a:endParaRPr lang="hu-HU" sz="1800" dirty="0" smtClean="0">
                        <a:effectLst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hu-HU" sz="1800" dirty="0" smtClean="0">
                        <a:effectLst/>
                      </a:endParaRPr>
                    </a:p>
                    <a:p>
                      <a:pPr algn="ctr"/>
                      <a:r>
                        <a:rPr lang="hu-HU" sz="1800" dirty="0" smtClean="0">
                          <a:effectLst/>
                        </a:rPr>
                        <a:t>K+F bázis, </a:t>
                      </a:r>
                      <a:r>
                        <a:rPr lang="hu-HU" sz="1800" dirty="0">
                          <a:effectLst/>
                        </a:rPr>
                        <a:t>eredeti előirányzat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hu-HU" sz="1800" dirty="0" smtClean="0">
                        <a:effectLst/>
                      </a:endParaRPr>
                    </a:p>
                    <a:p>
                      <a:pPr algn="ctr"/>
                      <a:r>
                        <a:rPr lang="hu-HU" sz="1800" dirty="0" smtClean="0">
                          <a:effectLst/>
                        </a:rPr>
                        <a:t>Forrásbővítés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hu-HU" sz="1800" dirty="0" smtClean="0">
                        <a:effectLst/>
                      </a:endParaRPr>
                    </a:p>
                    <a:p>
                      <a:pPr algn="ctr"/>
                      <a:r>
                        <a:rPr lang="hu-HU" sz="1800" dirty="0" smtClean="0">
                          <a:effectLst/>
                        </a:rPr>
                        <a:t>Forrásbővítés megoszlása</a:t>
                      </a:r>
                    </a:p>
                    <a:p>
                      <a:pPr algn="ctr"/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endParaRPr lang="hu-HU" sz="1800" dirty="0" smtClean="0">
                        <a:effectLst/>
                      </a:endParaRPr>
                    </a:p>
                    <a:p>
                      <a:pPr algn="ctr"/>
                      <a:r>
                        <a:rPr lang="hu-HU" sz="1800" dirty="0" smtClean="0">
                          <a:effectLst/>
                        </a:rPr>
                        <a:t>Rendelkezésre </a:t>
                      </a:r>
                      <a:r>
                        <a:rPr lang="hu-HU" sz="1800" dirty="0">
                          <a:effectLst/>
                        </a:rPr>
                        <a:t>álló összes </a:t>
                      </a:r>
                      <a:endParaRPr lang="hu-HU" sz="1800" dirty="0" smtClean="0">
                        <a:effectLst/>
                      </a:endParaRPr>
                    </a:p>
                    <a:p>
                      <a:pPr algn="ctr"/>
                      <a:r>
                        <a:rPr lang="hu-HU" sz="1800" dirty="0" smtClean="0">
                          <a:effectLst/>
                        </a:rPr>
                        <a:t>forrás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572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effectLst/>
                        </a:rPr>
                        <a:t>NKFI Alap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dirty="0" smtClean="0">
                          <a:effectLst/>
                        </a:rPr>
                        <a:t>Nemzeti Laborok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effectLst/>
                        </a:rPr>
                        <a:t>ELKH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911">
                <a:tc>
                  <a:txBody>
                    <a:bodyPr/>
                    <a:lstStyle/>
                    <a:p>
                      <a:pPr algn="just"/>
                      <a:r>
                        <a:rPr lang="hu-HU" sz="1800" dirty="0">
                          <a:effectLst/>
                        </a:rPr>
                        <a:t>2020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effectLst/>
                        </a:rPr>
                        <a:t>148,5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effectLst/>
                        </a:rPr>
                        <a:t>32,0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effectLst/>
                        </a:rPr>
                        <a:t>17,9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effectLst/>
                        </a:rPr>
                        <a:t>12,0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effectLst/>
                        </a:rPr>
                        <a:t>2,1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effectLst/>
                        </a:rPr>
                        <a:t>180,5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653">
                <a:tc>
                  <a:txBody>
                    <a:bodyPr/>
                    <a:lstStyle/>
                    <a:p>
                      <a:pPr algn="just"/>
                      <a:r>
                        <a:rPr lang="hu-HU" sz="1800" dirty="0">
                          <a:effectLst/>
                        </a:rPr>
                        <a:t>2021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effectLst/>
                        </a:rPr>
                        <a:t>179,9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effectLst/>
                        </a:rPr>
                        <a:t>32,0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effectLst/>
                        </a:rPr>
                        <a:t>32,0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effectLst/>
                        </a:rPr>
                        <a:t>211,9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316">
                <a:tc>
                  <a:txBody>
                    <a:bodyPr/>
                    <a:lstStyle/>
                    <a:p>
                      <a:pPr algn="just"/>
                      <a:r>
                        <a:rPr lang="hu-HU" sz="1800" dirty="0">
                          <a:effectLst/>
                        </a:rPr>
                        <a:t>2022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effectLst/>
                        </a:rPr>
                        <a:t>211,9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effectLst/>
                        </a:rPr>
                        <a:t>32,0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effectLst/>
                        </a:rPr>
                        <a:t>32,0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effectLst/>
                        </a:rPr>
                        <a:t>243,9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77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0" y="0"/>
            <a:ext cx="7308304" cy="692696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cap="small" dirty="0">
                <a:solidFill>
                  <a:schemeClr val="bg1"/>
                </a:solidFill>
              </a:rPr>
              <a:t>Innovációs pályázatok az NKFI Alapból </a:t>
            </a:r>
            <a:r>
              <a:rPr lang="hu-HU" sz="2800" b="1" cap="small" dirty="0" smtClean="0">
                <a:solidFill>
                  <a:schemeClr val="bg1"/>
                </a:solidFill>
              </a:rPr>
              <a:t>2020-ban</a:t>
            </a:r>
            <a:endParaRPr lang="hu-HU" sz="2800" b="1" cap="small" dirty="0">
              <a:solidFill>
                <a:schemeClr val="bg1"/>
              </a:solidFill>
            </a:endParaRP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xmlns="" id="{27A0551D-1A1D-2B4F-A8FF-81E05789B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49280"/>
            <a:ext cx="9144000" cy="912799"/>
          </a:xfrm>
          <a:solidFill>
            <a:schemeClr val="tx1">
              <a:alpha val="71000"/>
            </a:schemeClr>
          </a:solidFill>
        </p:spPr>
        <p:txBody>
          <a:bodyPr vert="horz" lIns="324000" tIns="45720" rIns="91440" bIns="45720" rtlCol="0" anchor="ctr">
            <a:noAutofit/>
          </a:bodyPr>
          <a:lstStyle/>
          <a:p>
            <a:pPr marL="0">
              <a:spcBef>
                <a:spcPct val="0"/>
              </a:spcBef>
              <a:buNone/>
            </a:pP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rPr>
              <a:t>Az innovációs pályázatok célja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rPr>
              <a:t>, hogy a 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rPr>
              <a:t>megítélt támogatások növeljék a hazai vállalkozások </a:t>
            </a:r>
            <a:r>
              <a:rPr lang="hu-HU" sz="2400" b="1" dirty="0">
                <a:solidFill>
                  <a:srgbClr val="FF9933"/>
                </a:solidFill>
                <a:latin typeface="Garamond" panose="02020404030301010803" pitchFamily="18" charset="0"/>
                <a:ea typeface="+mj-ea"/>
                <a:cs typeface="+mj-cs"/>
              </a:rPr>
              <a:t>együttműködéseit,  </a:t>
            </a:r>
            <a:r>
              <a:rPr lang="hu-HU" sz="2400" b="1" dirty="0" smtClean="0">
                <a:solidFill>
                  <a:srgbClr val="FF9933"/>
                </a:solidFill>
                <a:latin typeface="Garamond" panose="02020404030301010803" pitchFamily="18" charset="0"/>
                <a:ea typeface="+mj-ea"/>
                <a:cs typeface="+mj-cs"/>
              </a:rPr>
              <a:t>versenyképességét</a:t>
            </a:r>
            <a:endParaRPr lang="hu-HU" sz="2000" dirty="0">
              <a:solidFill>
                <a:srgbClr val="FF9933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graphicFrame>
        <p:nvGraphicFramePr>
          <p:cNvPr id="7" name="Tartalom helye 3">
            <a:extLst>
              <a:ext uri="{FF2B5EF4-FFF2-40B4-BE49-F238E27FC236}">
                <a16:creationId xmlns:a16="http://schemas.microsoft.com/office/drawing/2014/main" xmlns="" id="{1F2391DF-4E28-AE4C-8611-5329102F9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192253"/>
              </p:ext>
            </p:extLst>
          </p:nvPr>
        </p:nvGraphicFramePr>
        <p:xfrm>
          <a:off x="611560" y="980728"/>
          <a:ext cx="7920880" cy="4536504"/>
        </p:xfrm>
        <a:graphic>
          <a:graphicData uri="http://schemas.openxmlformats.org/drawingml/2006/table">
            <a:tbl>
              <a:tblPr firstRow="1" bandRow="1">
                <a:effectLst>
                  <a:outerShdw blurRad="419100" sx="102000" sy="102000" algn="ct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Konstrukció megnevezése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2020. évi </a:t>
                      </a:r>
                      <a:r>
                        <a:rPr lang="hu-HU" sz="1800" dirty="0" smtClean="0">
                          <a:effectLst/>
                        </a:rPr>
                        <a:t>keret (Mrd Ft)</a:t>
                      </a:r>
                      <a:endParaRPr lang="hu-HU" sz="18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Piacvezérelt KFI támogatása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40,88</a:t>
                      </a:r>
                      <a:endParaRPr lang="hu-HU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KKV Start Innováció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12,00</a:t>
                      </a:r>
                      <a:endParaRPr lang="hu-HU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Gyorsítósáv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2,00</a:t>
                      </a:r>
                      <a:endParaRPr lang="hu-HU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 smtClean="0">
                          <a:effectLst/>
                        </a:rPr>
                        <a:t>Startup</a:t>
                      </a:r>
                      <a:r>
                        <a:rPr lang="hu-HU" sz="1600" dirty="0" smtClean="0">
                          <a:effectLst/>
                        </a:rPr>
                        <a:t> </a:t>
                      </a:r>
                      <a:r>
                        <a:rPr lang="hu-HU" sz="1600" dirty="0" err="1" smtClean="0">
                          <a:effectLst/>
                        </a:rPr>
                        <a:t>factory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2,00</a:t>
                      </a:r>
                      <a:endParaRPr lang="hu-HU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Iparjog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0,08</a:t>
                      </a:r>
                      <a:endParaRPr lang="hu-HU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Nyílt Innováció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1,00</a:t>
                      </a:r>
                      <a:endParaRPr lang="hu-HU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Kompetencia Központok</a:t>
                      </a:r>
                      <a:endParaRPr lang="hu-HU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7,50</a:t>
                      </a:r>
                      <a:endParaRPr lang="hu-HU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Nemzetközi </a:t>
                      </a:r>
                      <a:r>
                        <a:rPr lang="hu-HU" sz="1600" dirty="0" smtClean="0">
                          <a:effectLst/>
                        </a:rPr>
                        <a:t>rásegítő programok 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3,80</a:t>
                      </a:r>
                      <a:endParaRPr lang="hu-HU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 dirty="0" smtClean="0">
                          <a:effectLst/>
                        </a:rPr>
                        <a:t>COVID Alap</a:t>
                      </a:r>
                      <a:endParaRPr lang="hu-H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780" marR="407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 dirty="0" smtClean="0">
                          <a:effectLst/>
                        </a:rPr>
                        <a:t>3,00</a:t>
                      </a:r>
                      <a:endParaRPr lang="hu-H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780" marR="407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 dirty="0" smtClean="0">
                          <a:effectLst/>
                        </a:rPr>
                        <a:t>Befektetés a Jövőbe Alap</a:t>
                      </a:r>
                      <a:endParaRPr lang="hu-H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780" marR="407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 dirty="0" smtClean="0">
                          <a:effectLst/>
                        </a:rPr>
                        <a:t>7,00</a:t>
                      </a:r>
                      <a:endParaRPr lang="hu-H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780" marR="407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Innovációs </a:t>
                      </a:r>
                      <a:r>
                        <a:rPr lang="hu-HU" sz="1800" b="1" dirty="0" smtClean="0">
                          <a:effectLst/>
                        </a:rPr>
                        <a:t>Alap összesen</a:t>
                      </a:r>
                      <a:endParaRPr lang="hu-HU" sz="18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effectLst/>
                        </a:rPr>
                        <a:t>79,26</a:t>
                      </a:r>
                      <a:endParaRPr lang="hu-HU" sz="1800" b="1" dirty="0" smtClean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0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0" y="0"/>
            <a:ext cx="7308304" cy="692696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cap="small" dirty="0" smtClean="0">
                <a:solidFill>
                  <a:schemeClr val="bg1"/>
                </a:solidFill>
              </a:rPr>
              <a:t>Kutatási </a:t>
            </a:r>
            <a:r>
              <a:rPr lang="hu-HU" sz="2800" b="1" cap="small" dirty="0">
                <a:solidFill>
                  <a:schemeClr val="bg1"/>
                </a:solidFill>
              </a:rPr>
              <a:t>pályázatok az NKFI Alapból </a:t>
            </a:r>
            <a:r>
              <a:rPr lang="hu-HU" sz="2800" b="1" cap="small" dirty="0" smtClean="0">
                <a:solidFill>
                  <a:schemeClr val="bg1"/>
                </a:solidFill>
              </a:rPr>
              <a:t>2020-ban</a:t>
            </a:r>
            <a:endParaRPr lang="hu-HU" sz="2800" b="1" cap="small" dirty="0">
              <a:solidFill>
                <a:schemeClr val="bg1"/>
              </a:solidFill>
            </a:endParaRP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xmlns="" id="{27A0551D-1A1D-2B4F-A8FF-81E05789B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45201"/>
            <a:ext cx="9144000" cy="912799"/>
          </a:xfrm>
          <a:solidFill>
            <a:schemeClr val="tx1">
              <a:alpha val="71000"/>
            </a:schemeClr>
          </a:solidFill>
        </p:spPr>
        <p:txBody>
          <a:bodyPr vert="horz" lIns="324000" tIns="45720" rIns="91440" bIns="45720" rtlCol="0" anchor="ctr">
            <a:noAutofit/>
          </a:bodyPr>
          <a:lstStyle/>
          <a:p>
            <a:pPr marL="0">
              <a:spcBef>
                <a:spcPct val="0"/>
              </a:spcBef>
              <a:buNone/>
            </a:pP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rPr>
              <a:t>A kutatási pályázatok célja, hogy a támogatások segítsék az alapkutatásokat, ösztönözzék azok </a:t>
            </a:r>
            <a:r>
              <a:rPr lang="hu-HU" sz="2400" b="1" dirty="0" smtClean="0">
                <a:solidFill>
                  <a:srgbClr val="FF9933"/>
                </a:solidFill>
                <a:latin typeface="Garamond" panose="02020404030301010803" pitchFamily="18" charset="0"/>
                <a:ea typeface="+mj-ea"/>
                <a:cs typeface="+mj-cs"/>
              </a:rPr>
              <a:t>gyakorlati hasznosulását.</a:t>
            </a:r>
            <a:endParaRPr lang="hu-HU" sz="2000" dirty="0">
              <a:solidFill>
                <a:srgbClr val="FF9933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graphicFrame>
        <p:nvGraphicFramePr>
          <p:cNvPr id="7" name="Tartalom helye 3">
            <a:extLst>
              <a:ext uri="{FF2B5EF4-FFF2-40B4-BE49-F238E27FC236}">
                <a16:creationId xmlns:a16="http://schemas.microsoft.com/office/drawing/2014/main" xmlns="" id="{1F2391DF-4E28-AE4C-8611-5329102F9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942024"/>
              </p:ext>
            </p:extLst>
          </p:nvPr>
        </p:nvGraphicFramePr>
        <p:xfrm>
          <a:off x="611560" y="1340768"/>
          <a:ext cx="7920880" cy="3672408"/>
        </p:xfrm>
        <a:graphic>
          <a:graphicData uri="http://schemas.openxmlformats.org/drawingml/2006/table">
            <a:tbl>
              <a:tblPr firstRow="1" bandRow="1">
                <a:effectLst>
                  <a:outerShdw blurRad="419100" sx="102000" sy="102000" algn="ct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5232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8517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Konstrukció megnevezése</a:t>
                      </a:r>
                      <a:endParaRPr lang="hu-HU" sz="18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2020. évi </a:t>
                      </a:r>
                      <a:r>
                        <a:rPr lang="hu-HU" sz="1800" dirty="0" smtClean="0">
                          <a:effectLst/>
                        </a:rPr>
                        <a:t>keret (Mrd Ft)</a:t>
                      </a:r>
                      <a:endParaRPr lang="hu-HU" sz="18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Tématerületi Kiválósági Program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47,34</a:t>
                      </a:r>
                      <a:endParaRPr lang="hu-HU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Új Nemzeti Kiválóság Program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4,00</a:t>
                      </a:r>
                      <a:endParaRPr lang="hu-HU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Kutatási témapályázatok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6,60</a:t>
                      </a:r>
                      <a:endParaRPr lang="hu-HU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Posztdoktori, fiatal</a:t>
                      </a:r>
                      <a:r>
                        <a:rPr lang="hu-HU" sz="1600" baseline="0" dirty="0" smtClean="0">
                          <a:effectLst/>
                        </a:rPr>
                        <a:t> kutatói kiválósági program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4,80</a:t>
                      </a:r>
                      <a:endParaRPr lang="hu-HU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Élvonal kutatási kiválósági program</a:t>
                      </a:r>
                      <a:endParaRPr lang="hu-HU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3,00</a:t>
                      </a:r>
                      <a:endParaRPr lang="hu-HU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</a:rPr>
                        <a:t>Kutatási Alap összesen</a:t>
                      </a:r>
                      <a:endParaRPr lang="hu-HU" sz="18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effectLst/>
                        </a:rPr>
                        <a:t>65,74</a:t>
                      </a:r>
                      <a:endParaRPr lang="hu-HU" sz="1800" b="1" dirty="0" smtClean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0780" marR="407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32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0898" cy="6858000"/>
          </a:xfrm>
          <a:prstGeom prst="rect">
            <a:avLst/>
          </a:prstGeom>
        </p:spPr>
      </p:pic>
      <p:pic>
        <p:nvPicPr>
          <p:cNvPr id="9" name="Picture 8" descr="E:\HU\HU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3" y="816366"/>
            <a:ext cx="7938891" cy="484488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PIKTO\S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90" y="370205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E:\PIKTO\zaszl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800" y="477985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Csoportba foglalás 14"/>
          <p:cNvGrpSpPr/>
          <p:nvPr/>
        </p:nvGrpSpPr>
        <p:grpSpPr>
          <a:xfrm>
            <a:off x="5398964" y="1020640"/>
            <a:ext cx="495300" cy="1064863"/>
            <a:chOff x="8728266" y="1595699"/>
            <a:chExt cx="495300" cy="1064863"/>
          </a:xfrm>
        </p:grpSpPr>
        <p:sp>
          <p:nvSpPr>
            <p:cNvPr id="16" name="Lekerekített téglalap 15"/>
            <p:cNvSpPr/>
            <p:nvPr/>
          </p:nvSpPr>
          <p:spPr>
            <a:xfrm>
              <a:off x="8728266" y="1595699"/>
              <a:ext cx="495300" cy="1064863"/>
            </a:xfrm>
            <a:prstGeom prst="roundRect">
              <a:avLst/>
            </a:prstGeom>
            <a:solidFill>
              <a:srgbClr val="2326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/>
            </a:p>
          </p:txBody>
        </p:sp>
        <p:grpSp>
          <p:nvGrpSpPr>
            <p:cNvPr id="17" name="Csoportba foglalás 16"/>
            <p:cNvGrpSpPr/>
            <p:nvPr/>
          </p:nvGrpSpPr>
          <p:grpSpPr>
            <a:xfrm>
              <a:off x="8747216" y="1616282"/>
              <a:ext cx="457400" cy="1023697"/>
              <a:chOff x="8747246" y="1601712"/>
              <a:chExt cx="457400" cy="1023697"/>
            </a:xfrm>
          </p:grpSpPr>
          <p:grpSp>
            <p:nvGrpSpPr>
              <p:cNvPr id="18" name="Csoportba foglalás 17"/>
              <p:cNvGrpSpPr/>
              <p:nvPr/>
            </p:nvGrpSpPr>
            <p:grpSpPr>
              <a:xfrm>
                <a:off x="8750957" y="2425354"/>
                <a:ext cx="449978" cy="200055"/>
                <a:chOff x="8374773" y="2165809"/>
                <a:chExt cx="449978" cy="200055"/>
              </a:xfrm>
            </p:grpSpPr>
            <p:pic>
              <p:nvPicPr>
                <p:cNvPr id="31" name="Picture 6" descr="E:\PIKTO\FIEK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4251" y="2170586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Szövegdoboz 31"/>
                <p:cNvSpPr txBox="1"/>
                <p:nvPr/>
              </p:nvSpPr>
              <p:spPr>
                <a:xfrm>
                  <a:off x="8374773" y="2165809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  <p:grpSp>
            <p:nvGrpSpPr>
              <p:cNvPr id="19" name="Csoportba foglalás 18"/>
              <p:cNvGrpSpPr/>
              <p:nvPr/>
            </p:nvGrpSpPr>
            <p:grpSpPr>
              <a:xfrm>
                <a:off x="8747624" y="1601712"/>
                <a:ext cx="456644" cy="200055"/>
                <a:chOff x="8374773" y="1959022"/>
                <a:chExt cx="456644" cy="200055"/>
              </a:xfrm>
            </p:grpSpPr>
            <p:pic>
              <p:nvPicPr>
                <p:cNvPr id="29" name="Picture 4" descr="E:\PIKTO\SP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0917" y="1963799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Szövegdoboz 29"/>
                <p:cNvSpPr txBox="1"/>
                <p:nvPr/>
              </p:nvSpPr>
              <p:spPr>
                <a:xfrm>
                  <a:off x="8374773" y="1959022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  <p:grpSp>
            <p:nvGrpSpPr>
              <p:cNvPr id="20" name="Csoportba foglalás 19"/>
              <p:cNvGrpSpPr/>
              <p:nvPr/>
            </p:nvGrpSpPr>
            <p:grpSpPr>
              <a:xfrm>
                <a:off x="8748735" y="2013533"/>
                <a:ext cx="454422" cy="200055"/>
                <a:chOff x="6016586" y="2072453"/>
                <a:chExt cx="454422" cy="200055"/>
              </a:xfrm>
            </p:grpSpPr>
            <p:sp>
              <p:nvSpPr>
                <p:cNvPr id="27" name="Szövegdoboz 26"/>
                <p:cNvSpPr txBox="1"/>
                <p:nvPr/>
              </p:nvSpPr>
              <p:spPr>
                <a:xfrm>
                  <a:off x="6016586" y="2072453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  <p:pic>
              <p:nvPicPr>
                <p:cNvPr id="28" name="Picture 3" descr="E:\PIKTO\kk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0508" y="2077230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1" name="Csoportba foglalás 20"/>
              <p:cNvGrpSpPr/>
              <p:nvPr/>
            </p:nvGrpSpPr>
            <p:grpSpPr>
              <a:xfrm>
                <a:off x="8747246" y="1807623"/>
                <a:ext cx="457400" cy="200055"/>
                <a:chOff x="6018808" y="2286000"/>
                <a:chExt cx="457400" cy="200055"/>
              </a:xfrm>
            </p:grpSpPr>
            <p:pic>
              <p:nvPicPr>
                <p:cNvPr id="25" name="Picture 5" descr="E:\PIKTO\zaszlo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5708" y="2290777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Szövegdoboz 25"/>
                <p:cNvSpPr txBox="1"/>
                <p:nvPr/>
              </p:nvSpPr>
              <p:spPr>
                <a:xfrm>
                  <a:off x="6018808" y="2286000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2x</a:t>
                  </a:r>
                </a:p>
              </p:txBody>
            </p:sp>
          </p:grpSp>
          <p:grpSp>
            <p:nvGrpSpPr>
              <p:cNvPr id="22" name="Csoportba foglalás 21"/>
              <p:cNvGrpSpPr/>
              <p:nvPr/>
            </p:nvGrpSpPr>
            <p:grpSpPr>
              <a:xfrm>
                <a:off x="8751408" y="2219444"/>
                <a:ext cx="449076" cy="200055"/>
                <a:chOff x="6018808" y="2486055"/>
                <a:chExt cx="449076" cy="200055"/>
              </a:xfrm>
            </p:grpSpPr>
            <p:pic>
              <p:nvPicPr>
                <p:cNvPr id="23" name="Picture 7" descr="E:\PIKTO\innov_oko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7384" y="2490832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Szövegdoboz 23"/>
                <p:cNvSpPr txBox="1"/>
                <p:nvPr/>
              </p:nvSpPr>
              <p:spPr>
                <a:xfrm>
                  <a:off x="6018808" y="2486055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</p:grpSp>
      </p:grpSp>
      <p:grpSp>
        <p:nvGrpSpPr>
          <p:cNvPr id="33" name="Csoportba foglalás 32"/>
          <p:cNvGrpSpPr/>
          <p:nvPr/>
        </p:nvGrpSpPr>
        <p:grpSpPr>
          <a:xfrm>
            <a:off x="6084168" y="2092320"/>
            <a:ext cx="495300" cy="942673"/>
            <a:chOff x="9796541" y="2721724"/>
            <a:chExt cx="495300" cy="942673"/>
          </a:xfrm>
        </p:grpSpPr>
        <p:sp>
          <p:nvSpPr>
            <p:cNvPr id="34" name="Lekerekített téglalap 33"/>
            <p:cNvSpPr/>
            <p:nvPr/>
          </p:nvSpPr>
          <p:spPr>
            <a:xfrm>
              <a:off x="9796541" y="2721724"/>
              <a:ext cx="495300" cy="942673"/>
            </a:xfrm>
            <a:prstGeom prst="roundRect">
              <a:avLst/>
            </a:prstGeom>
            <a:solidFill>
              <a:srgbClr val="2326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/>
            </a:p>
          </p:txBody>
        </p:sp>
        <p:grpSp>
          <p:nvGrpSpPr>
            <p:cNvPr id="35" name="Csoportba foglalás 34"/>
            <p:cNvGrpSpPr/>
            <p:nvPr/>
          </p:nvGrpSpPr>
          <p:grpSpPr>
            <a:xfrm>
              <a:off x="9815869" y="2791900"/>
              <a:ext cx="456644" cy="837828"/>
              <a:chOff x="9789594" y="2791900"/>
              <a:chExt cx="456644" cy="837828"/>
            </a:xfrm>
          </p:grpSpPr>
          <p:grpSp>
            <p:nvGrpSpPr>
              <p:cNvPr id="36" name="Csoportba foglalás 35"/>
              <p:cNvGrpSpPr/>
              <p:nvPr/>
            </p:nvGrpSpPr>
            <p:grpSpPr>
              <a:xfrm>
                <a:off x="9792927" y="3429673"/>
                <a:ext cx="449978" cy="200055"/>
                <a:chOff x="8374773" y="2165809"/>
                <a:chExt cx="449978" cy="200055"/>
              </a:xfrm>
            </p:grpSpPr>
            <p:pic>
              <p:nvPicPr>
                <p:cNvPr id="46" name="Picture 6" descr="E:\PIKTO\FIEK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4251" y="2170586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Szövegdoboz 46"/>
                <p:cNvSpPr txBox="1"/>
                <p:nvPr/>
              </p:nvSpPr>
              <p:spPr>
                <a:xfrm>
                  <a:off x="8374773" y="2165809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  <p:grpSp>
            <p:nvGrpSpPr>
              <p:cNvPr id="37" name="Csoportba foglalás 36"/>
              <p:cNvGrpSpPr/>
              <p:nvPr/>
            </p:nvGrpSpPr>
            <p:grpSpPr>
              <a:xfrm>
                <a:off x="9789594" y="2791900"/>
                <a:ext cx="456644" cy="200055"/>
                <a:chOff x="8374773" y="1959022"/>
                <a:chExt cx="456644" cy="200055"/>
              </a:xfrm>
            </p:grpSpPr>
            <p:pic>
              <p:nvPicPr>
                <p:cNvPr id="44" name="Picture 4" descr="E:\PIKTO\SP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0917" y="1963799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5" name="Szövegdoboz 44"/>
                <p:cNvSpPr txBox="1"/>
                <p:nvPr/>
              </p:nvSpPr>
              <p:spPr>
                <a:xfrm>
                  <a:off x="8374773" y="1959022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  <p:grpSp>
            <p:nvGrpSpPr>
              <p:cNvPr id="38" name="Csoportba foglalás 37"/>
              <p:cNvGrpSpPr/>
              <p:nvPr/>
            </p:nvGrpSpPr>
            <p:grpSpPr>
              <a:xfrm>
                <a:off x="9790705" y="3004491"/>
                <a:ext cx="454422" cy="200055"/>
                <a:chOff x="6016586" y="2072453"/>
                <a:chExt cx="454422" cy="200055"/>
              </a:xfrm>
            </p:grpSpPr>
            <p:sp>
              <p:nvSpPr>
                <p:cNvPr id="42" name="Szövegdoboz 41"/>
                <p:cNvSpPr txBox="1"/>
                <p:nvPr/>
              </p:nvSpPr>
              <p:spPr>
                <a:xfrm>
                  <a:off x="6016586" y="2072453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2x</a:t>
                  </a:r>
                </a:p>
              </p:txBody>
            </p:sp>
            <p:pic>
              <p:nvPicPr>
                <p:cNvPr id="43" name="Picture 3" descr="E:\PIKTO\kk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0508" y="2077230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9" name="Csoportba foglalás 38"/>
              <p:cNvGrpSpPr/>
              <p:nvPr/>
            </p:nvGrpSpPr>
            <p:grpSpPr>
              <a:xfrm>
                <a:off x="9793378" y="3217082"/>
                <a:ext cx="449076" cy="200055"/>
                <a:chOff x="6018808" y="2486055"/>
                <a:chExt cx="449076" cy="200055"/>
              </a:xfrm>
            </p:grpSpPr>
            <p:pic>
              <p:nvPicPr>
                <p:cNvPr id="40" name="Picture 7" descr="E:\PIKTO\innov_oko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7384" y="2490832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Szövegdoboz 40"/>
                <p:cNvSpPr txBox="1"/>
                <p:nvPr/>
              </p:nvSpPr>
              <p:spPr>
                <a:xfrm>
                  <a:off x="6018808" y="2486055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</p:grpSp>
      </p:grpSp>
      <p:pic>
        <p:nvPicPr>
          <p:cNvPr id="48" name="Picture 7" descr="E:\PIKTO\innov_ok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37" y="353365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 descr="E:\PIKTO\innov_ok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42" y="194875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Csoportba foglalás 51"/>
          <p:cNvGrpSpPr/>
          <p:nvPr/>
        </p:nvGrpSpPr>
        <p:grpSpPr>
          <a:xfrm>
            <a:off x="3995925" y="2014426"/>
            <a:ext cx="495300" cy="674836"/>
            <a:chOff x="7379033" y="2734914"/>
            <a:chExt cx="495300" cy="674836"/>
          </a:xfrm>
        </p:grpSpPr>
        <p:sp>
          <p:nvSpPr>
            <p:cNvPr id="53" name="Lekerekített téglalap 52"/>
            <p:cNvSpPr/>
            <p:nvPr/>
          </p:nvSpPr>
          <p:spPr>
            <a:xfrm>
              <a:off x="7379033" y="2734914"/>
              <a:ext cx="495300" cy="674836"/>
            </a:xfrm>
            <a:prstGeom prst="roundRect">
              <a:avLst/>
            </a:prstGeom>
            <a:solidFill>
              <a:srgbClr val="2326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/>
            </a:p>
          </p:txBody>
        </p:sp>
        <p:grpSp>
          <p:nvGrpSpPr>
            <p:cNvPr id="54" name="Csoportba foglalás 53"/>
            <p:cNvGrpSpPr/>
            <p:nvPr/>
          </p:nvGrpSpPr>
          <p:grpSpPr>
            <a:xfrm>
              <a:off x="7397983" y="2779488"/>
              <a:ext cx="457400" cy="585688"/>
              <a:chOff x="7397983" y="2795392"/>
              <a:chExt cx="457400" cy="585688"/>
            </a:xfrm>
          </p:grpSpPr>
          <p:grpSp>
            <p:nvGrpSpPr>
              <p:cNvPr id="55" name="Csoportba foglalás 54"/>
              <p:cNvGrpSpPr/>
              <p:nvPr/>
            </p:nvGrpSpPr>
            <p:grpSpPr>
              <a:xfrm>
                <a:off x="7401694" y="3181025"/>
                <a:ext cx="449978" cy="200055"/>
                <a:chOff x="8374773" y="2165809"/>
                <a:chExt cx="449978" cy="200055"/>
              </a:xfrm>
            </p:grpSpPr>
            <p:pic>
              <p:nvPicPr>
                <p:cNvPr id="62" name="Picture 6" descr="E:\PIKTO\FIEK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4251" y="2170586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Szövegdoboz 62"/>
                <p:cNvSpPr txBox="1"/>
                <p:nvPr/>
              </p:nvSpPr>
              <p:spPr>
                <a:xfrm>
                  <a:off x="8374773" y="2165809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  <p:grpSp>
            <p:nvGrpSpPr>
              <p:cNvPr id="56" name="Csoportba foglalás 55"/>
              <p:cNvGrpSpPr/>
              <p:nvPr/>
            </p:nvGrpSpPr>
            <p:grpSpPr>
              <a:xfrm>
                <a:off x="7397983" y="2795392"/>
                <a:ext cx="457400" cy="200055"/>
                <a:chOff x="6018808" y="2286000"/>
                <a:chExt cx="457400" cy="200055"/>
              </a:xfrm>
            </p:grpSpPr>
            <p:pic>
              <p:nvPicPr>
                <p:cNvPr id="60" name="Picture 5" descr="E:\PIKTO\zaszlo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5708" y="2290777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Szövegdoboz 60"/>
                <p:cNvSpPr txBox="1"/>
                <p:nvPr/>
              </p:nvSpPr>
              <p:spPr>
                <a:xfrm>
                  <a:off x="6018808" y="2286000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  <p:grpSp>
            <p:nvGrpSpPr>
              <p:cNvPr id="57" name="Csoportba foglalás 56"/>
              <p:cNvGrpSpPr/>
              <p:nvPr/>
            </p:nvGrpSpPr>
            <p:grpSpPr>
              <a:xfrm>
                <a:off x="7402145" y="2988209"/>
                <a:ext cx="449076" cy="200055"/>
                <a:chOff x="6018808" y="2486055"/>
                <a:chExt cx="449076" cy="200055"/>
              </a:xfrm>
            </p:grpSpPr>
            <p:pic>
              <p:nvPicPr>
                <p:cNvPr id="58" name="Picture 7" descr="E:\PIKTO\innov_oko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7384" y="2490832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9" name="Szövegdoboz 58"/>
                <p:cNvSpPr txBox="1"/>
                <p:nvPr/>
              </p:nvSpPr>
              <p:spPr>
                <a:xfrm>
                  <a:off x="6018808" y="2486055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</p:grpSp>
      </p:grpSp>
      <p:grpSp>
        <p:nvGrpSpPr>
          <p:cNvPr id="64" name="Csoportba foglalás 63"/>
          <p:cNvGrpSpPr/>
          <p:nvPr/>
        </p:nvGrpSpPr>
        <p:grpSpPr>
          <a:xfrm>
            <a:off x="1849262" y="1911877"/>
            <a:ext cx="497257" cy="1103355"/>
            <a:chOff x="5178564" y="2486936"/>
            <a:chExt cx="497257" cy="1103355"/>
          </a:xfrm>
        </p:grpSpPr>
        <p:sp>
          <p:nvSpPr>
            <p:cNvPr id="65" name="Lekerekített téglalap 64"/>
            <p:cNvSpPr/>
            <p:nvPr/>
          </p:nvSpPr>
          <p:spPr>
            <a:xfrm>
              <a:off x="5180521" y="2486936"/>
              <a:ext cx="495300" cy="1103355"/>
            </a:xfrm>
            <a:prstGeom prst="roundRect">
              <a:avLst/>
            </a:prstGeom>
            <a:solidFill>
              <a:srgbClr val="2326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/>
            </a:p>
          </p:txBody>
        </p:sp>
        <p:grpSp>
          <p:nvGrpSpPr>
            <p:cNvPr id="66" name="Csoportba foglalás 65"/>
            <p:cNvGrpSpPr/>
            <p:nvPr/>
          </p:nvGrpSpPr>
          <p:grpSpPr>
            <a:xfrm>
              <a:off x="5178564" y="2547526"/>
              <a:ext cx="457400" cy="982175"/>
              <a:chOff x="5178564" y="2557112"/>
              <a:chExt cx="457400" cy="982175"/>
            </a:xfrm>
          </p:grpSpPr>
          <p:grpSp>
            <p:nvGrpSpPr>
              <p:cNvPr id="67" name="Csoportba foglalás 66"/>
              <p:cNvGrpSpPr/>
              <p:nvPr/>
            </p:nvGrpSpPr>
            <p:grpSpPr>
              <a:xfrm>
                <a:off x="5182275" y="3339232"/>
                <a:ext cx="449978" cy="200055"/>
                <a:chOff x="8374773" y="2165809"/>
                <a:chExt cx="449978" cy="200055"/>
              </a:xfrm>
            </p:grpSpPr>
            <p:pic>
              <p:nvPicPr>
                <p:cNvPr id="80" name="Picture 6" descr="E:\PIKTO\FIEK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4251" y="2170586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1" name="Szövegdoboz 80"/>
                <p:cNvSpPr txBox="1"/>
                <p:nvPr/>
              </p:nvSpPr>
              <p:spPr>
                <a:xfrm>
                  <a:off x="8374773" y="2165809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  <p:grpSp>
            <p:nvGrpSpPr>
              <p:cNvPr id="68" name="Csoportba foglalás 67"/>
              <p:cNvGrpSpPr/>
              <p:nvPr/>
            </p:nvGrpSpPr>
            <p:grpSpPr>
              <a:xfrm>
                <a:off x="5178942" y="2557112"/>
                <a:ext cx="456644" cy="200055"/>
                <a:chOff x="8374773" y="1959022"/>
                <a:chExt cx="456644" cy="200055"/>
              </a:xfrm>
            </p:grpSpPr>
            <p:pic>
              <p:nvPicPr>
                <p:cNvPr id="78" name="Picture 4" descr="E:\PIKTO\SP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0917" y="1963799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9" name="Szövegdoboz 78"/>
                <p:cNvSpPr txBox="1"/>
                <p:nvPr/>
              </p:nvSpPr>
              <p:spPr>
                <a:xfrm>
                  <a:off x="8374773" y="1959022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  <p:grpSp>
            <p:nvGrpSpPr>
              <p:cNvPr id="69" name="Csoportba foglalás 68"/>
              <p:cNvGrpSpPr/>
              <p:nvPr/>
            </p:nvGrpSpPr>
            <p:grpSpPr>
              <a:xfrm>
                <a:off x="5180053" y="2948172"/>
                <a:ext cx="454422" cy="200055"/>
                <a:chOff x="6016586" y="2072453"/>
                <a:chExt cx="454422" cy="200055"/>
              </a:xfrm>
            </p:grpSpPr>
            <p:sp>
              <p:nvSpPr>
                <p:cNvPr id="76" name="Szövegdoboz 75"/>
                <p:cNvSpPr txBox="1"/>
                <p:nvPr/>
              </p:nvSpPr>
              <p:spPr>
                <a:xfrm>
                  <a:off x="6016586" y="2072453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  <p:pic>
              <p:nvPicPr>
                <p:cNvPr id="77" name="Picture 3" descr="E:\PIKTO\kk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0508" y="2077230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0" name="Csoportba foglalás 69"/>
              <p:cNvGrpSpPr/>
              <p:nvPr/>
            </p:nvGrpSpPr>
            <p:grpSpPr>
              <a:xfrm>
                <a:off x="5182726" y="3143702"/>
                <a:ext cx="449076" cy="200055"/>
                <a:chOff x="6018808" y="2486055"/>
                <a:chExt cx="449076" cy="200055"/>
              </a:xfrm>
            </p:grpSpPr>
            <p:pic>
              <p:nvPicPr>
                <p:cNvPr id="74" name="Picture 7" descr="E:\PIKTO\innov_oko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7384" y="2490832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5" name="Szövegdoboz 74"/>
                <p:cNvSpPr txBox="1"/>
                <p:nvPr/>
              </p:nvSpPr>
              <p:spPr>
                <a:xfrm>
                  <a:off x="6018808" y="2486055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  <p:grpSp>
            <p:nvGrpSpPr>
              <p:cNvPr id="71" name="Csoportba foglalás 70"/>
              <p:cNvGrpSpPr/>
              <p:nvPr/>
            </p:nvGrpSpPr>
            <p:grpSpPr>
              <a:xfrm>
                <a:off x="5178564" y="2752642"/>
                <a:ext cx="457400" cy="200055"/>
                <a:chOff x="6018808" y="2286000"/>
                <a:chExt cx="457400" cy="200055"/>
              </a:xfrm>
            </p:grpSpPr>
            <p:pic>
              <p:nvPicPr>
                <p:cNvPr id="72" name="Picture 5" descr="E:\PIKTO\zaszlo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5708" y="2290777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3" name="Szövegdoboz 72"/>
                <p:cNvSpPr txBox="1"/>
                <p:nvPr/>
              </p:nvSpPr>
              <p:spPr>
                <a:xfrm>
                  <a:off x="6018808" y="2286000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</p:grpSp>
      </p:grpSp>
      <p:grpSp>
        <p:nvGrpSpPr>
          <p:cNvPr id="82" name="Csoportba foglalás 81"/>
          <p:cNvGrpSpPr/>
          <p:nvPr/>
        </p:nvGrpSpPr>
        <p:grpSpPr>
          <a:xfrm>
            <a:off x="1921137" y="4353120"/>
            <a:ext cx="495300" cy="448010"/>
            <a:chOff x="5250439" y="4928179"/>
            <a:chExt cx="495300" cy="448010"/>
          </a:xfrm>
        </p:grpSpPr>
        <p:sp>
          <p:nvSpPr>
            <p:cNvPr id="83" name="Lekerekített téglalap 82"/>
            <p:cNvSpPr/>
            <p:nvPr/>
          </p:nvSpPr>
          <p:spPr>
            <a:xfrm>
              <a:off x="5250439" y="4928179"/>
              <a:ext cx="495300" cy="448010"/>
            </a:xfrm>
            <a:prstGeom prst="roundRect">
              <a:avLst/>
            </a:prstGeom>
            <a:solidFill>
              <a:srgbClr val="2326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/>
            </a:p>
          </p:txBody>
        </p:sp>
        <p:grpSp>
          <p:nvGrpSpPr>
            <p:cNvPr id="84" name="Csoportba foglalás 83"/>
            <p:cNvGrpSpPr/>
            <p:nvPr/>
          </p:nvGrpSpPr>
          <p:grpSpPr>
            <a:xfrm>
              <a:off x="5273100" y="4962969"/>
              <a:ext cx="449978" cy="378431"/>
              <a:chOff x="5285538" y="4956400"/>
              <a:chExt cx="449978" cy="378431"/>
            </a:xfrm>
          </p:grpSpPr>
          <p:grpSp>
            <p:nvGrpSpPr>
              <p:cNvPr id="85" name="Csoportba foglalás 84"/>
              <p:cNvGrpSpPr/>
              <p:nvPr/>
            </p:nvGrpSpPr>
            <p:grpSpPr>
              <a:xfrm>
                <a:off x="5285989" y="4956400"/>
                <a:ext cx="449076" cy="200055"/>
                <a:chOff x="6018808" y="2486055"/>
                <a:chExt cx="449076" cy="200055"/>
              </a:xfrm>
            </p:grpSpPr>
            <p:pic>
              <p:nvPicPr>
                <p:cNvPr id="89" name="Picture 7" descr="E:\PIKTO\innov_oko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7384" y="2490832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0" name="Szövegdoboz 89"/>
                <p:cNvSpPr txBox="1"/>
                <p:nvPr/>
              </p:nvSpPr>
              <p:spPr>
                <a:xfrm>
                  <a:off x="6018808" y="2486055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  <p:grpSp>
            <p:nvGrpSpPr>
              <p:cNvPr id="86" name="Csoportba foglalás 85"/>
              <p:cNvGrpSpPr/>
              <p:nvPr/>
            </p:nvGrpSpPr>
            <p:grpSpPr>
              <a:xfrm>
                <a:off x="5285538" y="5134776"/>
                <a:ext cx="449978" cy="200055"/>
                <a:chOff x="8374773" y="2165809"/>
                <a:chExt cx="449978" cy="200055"/>
              </a:xfrm>
            </p:grpSpPr>
            <p:pic>
              <p:nvPicPr>
                <p:cNvPr id="87" name="Picture 6" descr="E:\PIKTO\FIEK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4251" y="2170586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8" name="Szövegdoboz 87"/>
                <p:cNvSpPr txBox="1"/>
                <p:nvPr/>
              </p:nvSpPr>
              <p:spPr>
                <a:xfrm>
                  <a:off x="8374773" y="2165809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</p:grpSp>
      </p:grpSp>
      <p:grpSp>
        <p:nvGrpSpPr>
          <p:cNvPr id="91" name="Csoportba foglalás 90"/>
          <p:cNvGrpSpPr/>
          <p:nvPr/>
        </p:nvGrpSpPr>
        <p:grpSpPr>
          <a:xfrm>
            <a:off x="4191410" y="3455720"/>
            <a:ext cx="495300" cy="448010"/>
            <a:chOff x="7520712" y="4030779"/>
            <a:chExt cx="495300" cy="448010"/>
          </a:xfrm>
        </p:grpSpPr>
        <p:sp>
          <p:nvSpPr>
            <p:cNvPr id="92" name="Lekerekített téglalap 91"/>
            <p:cNvSpPr/>
            <p:nvPr/>
          </p:nvSpPr>
          <p:spPr>
            <a:xfrm>
              <a:off x="7520712" y="4030779"/>
              <a:ext cx="495300" cy="448010"/>
            </a:xfrm>
            <a:prstGeom prst="roundRect">
              <a:avLst/>
            </a:prstGeom>
            <a:solidFill>
              <a:srgbClr val="2326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/>
            </a:p>
          </p:txBody>
        </p:sp>
        <p:grpSp>
          <p:nvGrpSpPr>
            <p:cNvPr id="93" name="Csoportba foglalás 92"/>
            <p:cNvGrpSpPr/>
            <p:nvPr/>
          </p:nvGrpSpPr>
          <p:grpSpPr>
            <a:xfrm>
              <a:off x="7539662" y="4054729"/>
              <a:ext cx="457400" cy="400110"/>
              <a:chOff x="7541666" y="4062580"/>
              <a:chExt cx="457400" cy="400110"/>
            </a:xfrm>
          </p:grpSpPr>
          <p:grpSp>
            <p:nvGrpSpPr>
              <p:cNvPr id="94" name="Csoportba foglalás 93"/>
              <p:cNvGrpSpPr/>
              <p:nvPr/>
            </p:nvGrpSpPr>
            <p:grpSpPr>
              <a:xfrm>
                <a:off x="7545377" y="4262635"/>
                <a:ext cx="449978" cy="200055"/>
                <a:chOff x="8374773" y="2165809"/>
                <a:chExt cx="449978" cy="200055"/>
              </a:xfrm>
            </p:grpSpPr>
            <p:pic>
              <p:nvPicPr>
                <p:cNvPr id="98" name="Picture 6" descr="E:\PIKTO\FIEK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4251" y="2170586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9" name="Szövegdoboz 98"/>
                <p:cNvSpPr txBox="1"/>
                <p:nvPr/>
              </p:nvSpPr>
              <p:spPr>
                <a:xfrm>
                  <a:off x="8374773" y="2165809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  <p:grpSp>
            <p:nvGrpSpPr>
              <p:cNvPr id="95" name="Csoportba foglalás 94"/>
              <p:cNvGrpSpPr/>
              <p:nvPr/>
            </p:nvGrpSpPr>
            <p:grpSpPr>
              <a:xfrm>
                <a:off x="7541666" y="4062580"/>
                <a:ext cx="457400" cy="200055"/>
                <a:chOff x="6018808" y="2286000"/>
                <a:chExt cx="457400" cy="200055"/>
              </a:xfrm>
            </p:grpSpPr>
            <p:pic>
              <p:nvPicPr>
                <p:cNvPr id="96" name="Picture 5" descr="E:\PIKTO\zaszlo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5708" y="2290777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7" name="Szövegdoboz 96"/>
                <p:cNvSpPr txBox="1"/>
                <p:nvPr/>
              </p:nvSpPr>
              <p:spPr>
                <a:xfrm>
                  <a:off x="6018808" y="2286000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</p:grpSp>
      </p:grpSp>
      <p:pic>
        <p:nvPicPr>
          <p:cNvPr id="100" name="Picture 5" descr="E:\PIKTO\zaszl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65" y="405595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5" descr="E:\PIKTO\zaszl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8" y="280671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Csoportba foglalás 101"/>
          <p:cNvGrpSpPr/>
          <p:nvPr/>
        </p:nvGrpSpPr>
        <p:grpSpPr>
          <a:xfrm>
            <a:off x="3464328" y="2041151"/>
            <a:ext cx="495300" cy="1286964"/>
            <a:chOff x="6847436" y="2761639"/>
            <a:chExt cx="495300" cy="1286964"/>
          </a:xfrm>
        </p:grpSpPr>
        <p:sp>
          <p:nvSpPr>
            <p:cNvPr id="103" name="Lekerekített téglalap 102"/>
            <p:cNvSpPr/>
            <p:nvPr/>
          </p:nvSpPr>
          <p:spPr>
            <a:xfrm>
              <a:off x="6847436" y="2761639"/>
              <a:ext cx="495300" cy="1286964"/>
            </a:xfrm>
            <a:prstGeom prst="roundRect">
              <a:avLst/>
            </a:prstGeom>
            <a:solidFill>
              <a:srgbClr val="2326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/>
            </a:p>
          </p:txBody>
        </p:sp>
        <p:grpSp>
          <p:nvGrpSpPr>
            <p:cNvPr id="104" name="Csoportba foglalás 103"/>
            <p:cNvGrpSpPr/>
            <p:nvPr/>
          </p:nvGrpSpPr>
          <p:grpSpPr>
            <a:xfrm>
              <a:off x="6863283" y="2777847"/>
              <a:ext cx="457400" cy="1254548"/>
              <a:chOff x="6863283" y="2767652"/>
              <a:chExt cx="457400" cy="1254548"/>
            </a:xfrm>
          </p:grpSpPr>
          <p:grpSp>
            <p:nvGrpSpPr>
              <p:cNvPr id="105" name="Csoportba foglalás 104"/>
              <p:cNvGrpSpPr/>
              <p:nvPr/>
            </p:nvGrpSpPr>
            <p:grpSpPr>
              <a:xfrm>
                <a:off x="6864772" y="3189450"/>
                <a:ext cx="454422" cy="200055"/>
                <a:chOff x="8374773" y="2389318"/>
                <a:chExt cx="454422" cy="200055"/>
              </a:xfrm>
            </p:grpSpPr>
            <p:pic>
              <p:nvPicPr>
                <p:cNvPr id="121" name="Picture 2" descr="E:\PIKTO\BZ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8695" y="2394095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2" name="Szövegdoboz 121"/>
                <p:cNvSpPr txBox="1"/>
                <p:nvPr/>
              </p:nvSpPr>
              <p:spPr>
                <a:xfrm>
                  <a:off x="8374773" y="2389318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5x</a:t>
                  </a:r>
                </a:p>
              </p:txBody>
            </p:sp>
          </p:grpSp>
          <p:grpSp>
            <p:nvGrpSpPr>
              <p:cNvPr id="106" name="Csoportba foglalás 105"/>
              <p:cNvGrpSpPr/>
              <p:nvPr/>
            </p:nvGrpSpPr>
            <p:grpSpPr>
              <a:xfrm>
                <a:off x="6866994" y="3822145"/>
                <a:ext cx="449978" cy="200055"/>
                <a:chOff x="8374773" y="2165809"/>
                <a:chExt cx="449978" cy="200055"/>
              </a:xfrm>
            </p:grpSpPr>
            <p:pic>
              <p:nvPicPr>
                <p:cNvPr id="119" name="Picture 6" descr="E:\PIKTO\FIEK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4251" y="2170586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0" name="Szövegdoboz 119"/>
                <p:cNvSpPr txBox="1"/>
                <p:nvPr/>
              </p:nvSpPr>
              <p:spPr>
                <a:xfrm>
                  <a:off x="8374773" y="2165809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2x</a:t>
                  </a:r>
                </a:p>
              </p:txBody>
            </p:sp>
          </p:grpSp>
          <p:grpSp>
            <p:nvGrpSpPr>
              <p:cNvPr id="107" name="Csoportba foglalás 106"/>
              <p:cNvGrpSpPr/>
              <p:nvPr/>
            </p:nvGrpSpPr>
            <p:grpSpPr>
              <a:xfrm>
                <a:off x="6863661" y="2767652"/>
                <a:ext cx="456644" cy="200055"/>
                <a:chOff x="8374773" y="1959022"/>
                <a:chExt cx="456644" cy="200055"/>
              </a:xfrm>
            </p:grpSpPr>
            <p:pic>
              <p:nvPicPr>
                <p:cNvPr id="117" name="Picture 4" descr="E:\PIKTO\SP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0917" y="1963799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8" name="Szövegdoboz 117"/>
                <p:cNvSpPr txBox="1"/>
                <p:nvPr/>
              </p:nvSpPr>
              <p:spPr>
                <a:xfrm>
                  <a:off x="8374773" y="1959022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2x</a:t>
                  </a:r>
                </a:p>
              </p:txBody>
            </p:sp>
          </p:grpSp>
          <p:grpSp>
            <p:nvGrpSpPr>
              <p:cNvPr id="108" name="Csoportba foglalás 107"/>
              <p:cNvGrpSpPr/>
              <p:nvPr/>
            </p:nvGrpSpPr>
            <p:grpSpPr>
              <a:xfrm>
                <a:off x="6864772" y="3400349"/>
                <a:ext cx="454422" cy="200055"/>
                <a:chOff x="6016586" y="2072453"/>
                <a:chExt cx="454422" cy="200055"/>
              </a:xfrm>
            </p:grpSpPr>
            <p:sp>
              <p:nvSpPr>
                <p:cNvPr id="115" name="Szövegdoboz 114"/>
                <p:cNvSpPr txBox="1"/>
                <p:nvPr/>
              </p:nvSpPr>
              <p:spPr>
                <a:xfrm>
                  <a:off x="6016586" y="2072453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3x</a:t>
                  </a:r>
                </a:p>
              </p:txBody>
            </p:sp>
            <p:pic>
              <p:nvPicPr>
                <p:cNvPr id="116" name="Picture 3" descr="E:\PIKTO\kk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0508" y="2077230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9" name="Csoportba foglalás 108"/>
              <p:cNvGrpSpPr/>
              <p:nvPr/>
            </p:nvGrpSpPr>
            <p:grpSpPr>
              <a:xfrm>
                <a:off x="6863283" y="2978551"/>
                <a:ext cx="457400" cy="200055"/>
                <a:chOff x="6018808" y="2286000"/>
                <a:chExt cx="457400" cy="200055"/>
              </a:xfrm>
            </p:grpSpPr>
            <p:pic>
              <p:nvPicPr>
                <p:cNvPr id="113" name="Picture 5" descr="E:\PIKTO\zaszlo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5708" y="2290777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4" name="Szövegdoboz 113"/>
                <p:cNvSpPr txBox="1"/>
                <p:nvPr/>
              </p:nvSpPr>
              <p:spPr>
                <a:xfrm>
                  <a:off x="6018808" y="2286000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12x</a:t>
                  </a:r>
                </a:p>
              </p:txBody>
            </p:sp>
          </p:grpSp>
          <p:grpSp>
            <p:nvGrpSpPr>
              <p:cNvPr id="110" name="Csoportba foglalás 109"/>
              <p:cNvGrpSpPr/>
              <p:nvPr/>
            </p:nvGrpSpPr>
            <p:grpSpPr>
              <a:xfrm>
                <a:off x="6867445" y="3611248"/>
                <a:ext cx="449076" cy="200055"/>
                <a:chOff x="6018808" y="2486055"/>
                <a:chExt cx="449076" cy="200055"/>
              </a:xfrm>
            </p:grpSpPr>
            <p:pic>
              <p:nvPicPr>
                <p:cNvPr id="111" name="Picture 7" descr="E:\PIKTO\innov_oko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7384" y="2490832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2" name="Szövegdoboz 111"/>
                <p:cNvSpPr txBox="1"/>
                <p:nvPr/>
              </p:nvSpPr>
              <p:spPr>
                <a:xfrm>
                  <a:off x="6018808" y="2486055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11x</a:t>
                  </a:r>
                </a:p>
              </p:txBody>
            </p:sp>
          </p:grpSp>
        </p:grpSp>
      </p:grpSp>
      <p:grpSp>
        <p:nvGrpSpPr>
          <p:cNvPr id="123" name="Csoportba foglalás 122"/>
          <p:cNvGrpSpPr/>
          <p:nvPr/>
        </p:nvGrpSpPr>
        <p:grpSpPr>
          <a:xfrm>
            <a:off x="1006863" y="4257364"/>
            <a:ext cx="495300" cy="448010"/>
            <a:chOff x="3877395" y="4233400"/>
            <a:chExt cx="495300" cy="448010"/>
          </a:xfrm>
        </p:grpSpPr>
        <p:sp>
          <p:nvSpPr>
            <p:cNvPr id="124" name="Lekerekített téglalap 123"/>
            <p:cNvSpPr/>
            <p:nvPr/>
          </p:nvSpPr>
          <p:spPr>
            <a:xfrm>
              <a:off x="3877395" y="4233400"/>
              <a:ext cx="495300" cy="448010"/>
            </a:xfrm>
            <a:prstGeom prst="roundRect">
              <a:avLst/>
            </a:prstGeom>
            <a:solidFill>
              <a:srgbClr val="2326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/>
            </a:p>
          </p:txBody>
        </p:sp>
        <p:grpSp>
          <p:nvGrpSpPr>
            <p:cNvPr id="125" name="Csoportba foglalás 124"/>
            <p:cNvGrpSpPr/>
            <p:nvPr/>
          </p:nvGrpSpPr>
          <p:grpSpPr>
            <a:xfrm>
              <a:off x="3896345" y="4267160"/>
              <a:ext cx="457400" cy="387733"/>
              <a:chOff x="3896345" y="4267160"/>
              <a:chExt cx="457400" cy="387733"/>
            </a:xfrm>
          </p:grpSpPr>
          <p:grpSp>
            <p:nvGrpSpPr>
              <p:cNvPr id="126" name="Csoportba foglalás 125"/>
              <p:cNvGrpSpPr/>
              <p:nvPr/>
            </p:nvGrpSpPr>
            <p:grpSpPr>
              <a:xfrm>
                <a:off x="3896345" y="4454838"/>
                <a:ext cx="457400" cy="200055"/>
                <a:chOff x="6018808" y="2286000"/>
                <a:chExt cx="457400" cy="200055"/>
              </a:xfrm>
            </p:grpSpPr>
            <p:pic>
              <p:nvPicPr>
                <p:cNvPr id="130" name="Picture 5" descr="E:\PIKTO\zaszlo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5708" y="2290777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1" name="Szövegdoboz 130"/>
                <p:cNvSpPr txBox="1"/>
                <p:nvPr/>
              </p:nvSpPr>
              <p:spPr>
                <a:xfrm>
                  <a:off x="6018808" y="2286000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2x</a:t>
                  </a:r>
                </a:p>
              </p:txBody>
            </p:sp>
          </p:grpSp>
          <p:grpSp>
            <p:nvGrpSpPr>
              <p:cNvPr id="127" name="Csoportba foglalás 126"/>
              <p:cNvGrpSpPr/>
              <p:nvPr/>
            </p:nvGrpSpPr>
            <p:grpSpPr>
              <a:xfrm>
                <a:off x="3897101" y="4267160"/>
                <a:ext cx="456644" cy="200055"/>
                <a:chOff x="8374773" y="1959022"/>
                <a:chExt cx="456644" cy="200055"/>
              </a:xfrm>
            </p:grpSpPr>
            <p:pic>
              <p:nvPicPr>
                <p:cNvPr id="128" name="Picture 4" descr="E:\PIKTO\SP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0917" y="1963799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9" name="Szövegdoboz 128"/>
                <p:cNvSpPr txBox="1"/>
                <p:nvPr/>
              </p:nvSpPr>
              <p:spPr>
                <a:xfrm>
                  <a:off x="8374773" y="1959022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</p:grpSp>
      </p:grpSp>
      <p:pic>
        <p:nvPicPr>
          <p:cNvPr id="132" name="Picture 7" descr="E:\PIKTO\innov_ok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94" y="177281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" name="Csoportba foglalás 132"/>
          <p:cNvGrpSpPr/>
          <p:nvPr/>
        </p:nvGrpSpPr>
        <p:grpSpPr>
          <a:xfrm>
            <a:off x="2526224" y="4577630"/>
            <a:ext cx="495300" cy="942673"/>
            <a:chOff x="5855526" y="5152689"/>
            <a:chExt cx="495300" cy="942673"/>
          </a:xfrm>
        </p:grpSpPr>
        <p:sp>
          <p:nvSpPr>
            <p:cNvPr id="134" name="Lekerekített téglalap 133"/>
            <p:cNvSpPr/>
            <p:nvPr/>
          </p:nvSpPr>
          <p:spPr>
            <a:xfrm>
              <a:off x="5855526" y="5152689"/>
              <a:ext cx="495300" cy="942673"/>
            </a:xfrm>
            <a:prstGeom prst="roundRect">
              <a:avLst/>
            </a:prstGeom>
            <a:solidFill>
              <a:srgbClr val="2326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/>
            </a:p>
          </p:txBody>
        </p:sp>
        <p:grpSp>
          <p:nvGrpSpPr>
            <p:cNvPr id="135" name="Csoportba foglalás 134"/>
            <p:cNvGrpSpPr/>
            <p:nvPr/>
          </p:nvGrpSpPr>
          <p:grpSpPr>
            <a:xfrm>
              <a:off x="5874476" y="5238138"/>
              <a:ext cx="457400" cy="771775"/>
              <a:chOff x="5876746" y="5223915"/>
              <a:chExt cx="457400" cy="771775"/>
            </a:xfrm>
          </p:grpSpPr>
          <p:grpSp>
            <p:nvGrpSpPr>
              <p:cNvPr id="136" name="Csoportba foglalás 135"/>
              <p:cNvGrpSpPr/>
              <p:nvPr/>
            </p:nvGrpSpPr>
            <p:grpSpPr>
              <a:xfrm>
                <a:off x="5877124" y="5223915"/>
                <a:ext cx="456644" cy="200055"/>
                <a:chOff x="8374773" y="1959022"/>
                <a:chExt cx="456644" cy="200055"/>
              </a:xfrm>
            </p:grpSpPr>
            <p:pic>
              <p:nvPicPr>
                <p:cNvPr id="146" name="Picture 4" descr="E:\PIKTO\SP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0917" y="1963799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7" name="Szövegdoboz 146"/>
                <p:cNvSpPr txBox="1"/>
                <p:nvPr/>
              </p:nvSpPr>
              <p:spPr>
                <a:xfrm>
                  <a:off x="8374773" y="1959022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  <p:grpSp>
            <p:nvGrpSpPr>
              <p:cNvPr id="137" name="Csoportba foglalás 136"/>
              <p:cNvGrpSpPr/>
              <p:nvPr/>
            </p:nvGrpSpPr>
            <p:grpSpPr>
              <a:xfrm>
                <a:off x="5878235" y="5605061"/>
                <a:ext cx="454422" cy="200055"/>
                <a:chOff x="6016586" y="2072453"/>
                <a:chExt cx="454422" cy="200055"/>
              </a:xfrm>
            </p:grpSpPr>
            <p:sp>
              <p:nvSpPr>
                <p:cNvPr id="144" name="Szövegdoboz 143"/>
                <p:cNvSpPr txBox="1"/>
                <p:nvPr/>
              </p:nvSpPr>
              <p:spPr>
                <a:xfrm>
                  <a:off x="6016586" y="2072453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  <p:pic>
              <p:nvPicPr>
                <p:cNvPr id="145" name="Picture 3" descr="E:\PIKTO\kk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0508" y="2077230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8" name="Csoportba foglalás 137"/>
              <p:cNvGrpSpPr/>
              <p:nvPr/>
            </p:nvGrpSpPr>
            <p:grpSpPr>
              <a:xfrm>
                <a:off x="5880908" y="5795635"/>
                <a:ext cx="449076" cy="200055"/>
                <a:chOff x="6018808" y="2486055"/>
                <a:chExt cx="449076" cy="200055"/>
              </a:xfrm>
            </p:grpSpPr>
            <p:pic>
              <p:nvPicPr>
                <p:cNvPr id="142" name="Picture 7" descr="E:\PIKTO\innov_oko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7384" y="2490832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3" name="Szövegdoboz 142"/>
                <p:cNvSpPr txBox="1"/>
                <p:nvPr/>
              </p:nvSpPr>
              <p:spPr>
                <a:xfrm>
                  <a:off x="6018808" y="2486055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  <p:grpSp>
            <p:nvGrpSpPr>
              <p:cNvPr id="139" name="Csoportba foglalás 138"/>
              <p:cNvGrpSpPr/>
              <p:nvPr/>
            </p:nvGrpSpPr>
            <p:grpSpPr>
              <a:xfrm>
                <a:off x="5876746" y="5414488"/>
                <a:ext cx="457400" cy="200055"/>
                <a:chOff x="6018808" y="2286000"/>
                <a:chExt cx="457400" cy="200055"/>
              </a:xfrm>
            </p:grpSpPr>
            <p:pic>
              <p:nvPicPr>
                <p:cNvPr id="140" name="Picture 5" descr="E:\PIKTO\zaszlo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5708" y="2290777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1" name="Szövegdoboz 140"/>
                <p:cNvSpPr txBox="1"/>
                <p:nvPr/>
              </p:nvSpPr>
              <p:spPr>
                <a:xfrm>
                  <a:off x="6018808" y="2286000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</p:grpSp>
      </p:grpSp>
      <p:pic>
        <p:nvPicPr>
          <p:cNvPr id="148" name="Picture 7" descr="E:\PIKTO\innov_ok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8" y="224777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9" name="Csoportba foglalás 148"/>
          <p:cNvGrpSpPr/>
          <p:nvPr/>
        </p:nvGrpSpPr>
        <p:grpSpPr>
          <a:xfrm>
            <a:off x="4572000" y="4228173"/>
            <a:ext cx="495300" cy="918059"/>
            <a:chOff x="8029008" y="4803232"/>
            <a:chExt cx="495300" cy="918059"/>
          </a:xfrm>
        </p:grpSpPr>
        <p:sp>
          <p:nvSpPr>
            <p:cNvPr id="150" name="Lekerekített téglalap 149"/>
            <p:cNvSpPr/>
            <p:nvPr/>
          </p:nvSpPr>
          <p:spPr>
            <a:xfrm>
              <a:off x="8029008" y="4803232"/>
              <a:ext cx="495300" cy="918059"/>
            </a:xfrm>
            <a:prstGeom prst="roundRect">
              <a:avLst/>
            </a:prstGeom>
            <a:solidFill>
              <a:srgbClr val="2326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/>
            </a:p>
          </p:txBody>
        </p:sp>
        <p:grpSp>
          <p:nvGrpSpPr>
            <p:cNvPr id="151" name="Csoportba foglalás 150"/>
            <p:cNvGrpSpPr/>
            <p:nvPr/>
          </p:nvGrpSpPr>
          <p:grpSpPr>
            <a:xfrm>
              <a:off x="8047958" y="4866452"/>
              <a:ext cx="457400" cy="791618"/>
              <a:chOff x="8047012" y="4882236"/>
              <a:chExt cx="457400" cy="791618"/>
            </a:xfrm>
          </p:grpSpPr>
          <p:grpSp>
            <p:nvGrpSpPr>
              <p:cNvPr id="152" name="Csoportba foglalás 151"/>
              <p:cNvGrpSpPr/>
              <p:nvPr/>
            </p:nvGrpSpPr>
            <p:grpSpPr>
              <a:xfrm>
                <a:off x="8047390" y="4882236"/>
                <a:ext cx="456644" cy="200055"/>
                <a:chOff x="8374773" y="1959022"/>
                <a:chExt cx="456644" cy="200055"/>
              </a:xfrm>
            </p:grpSpPr>
            <p:pic>
              <p:nvPicPr>
                <p:cNvPr id="162" name="Picture 4" descr="E:\PIKTO\SP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0917" y="1963799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3" name="Szövegdoboz 162"/>
                <p:cNvSpPr txBox="1"/>
                <p:nvPr/>
              </p:nvSpPr>
              <p:spPr>
                <a:xfrm>
                  <a:off x="8374773" y="1959022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  <p:grpSp>
            <p:nvGrpSpPr>
              <p:cNvPr id="153" name="Csoportba foglalás 152"/>
              <p:cNvGrpSpPr/>
              <p:nvPr/>
            </p:nvGrpSpPr>
            <p:grpSpPr>
              <a:xfrm>
                <a:off x="8048501" y="5276612"/>
                <a:ext cx="454422" cy="200055"/>
                <a:chOff x="6016586" y="2072453"/>
                <a:chExt cx="454422" cy="200055"/>
              </a:xfrm>
            </p:grpSpPr>
            <p:sp>
              <p:nvSpPr>
                <p:cNvPr id="160" name="Szövegdoboz 159"/>
                <p:cNvSpPr txBox="1"/>
                <p:nvPr/>
              </p:nvSpPr>
              <p:spPr>
                <a:xfrm>
                  <a:off x="6016586" y="2072453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  <p:pic>
              <p:nvPicPr>
                <p:cNvPr id="161" name="Picture 3" descr="E:\PIKTO\kk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0508" y="2077230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4" name="Csoportba foglalás 153"/>
              <p:cNvGrpSpPr/>
              <p:nvPr/>
            </p:nvGrpSpPr>
            <p:grpSpPr>
              <a:xfrm>
                <a:off x="8051174" y="5473799"/>
                <a:ext cx="449076" cy="200055"/>
                <a:chOff x="6018808" y="2486055"/>
                <a:chExt cx="449076" cy="200055"/>
              </a:xfrm>
            </p:grpSpPr>
            <p:pic>
              <p:nvPicPr>
                <p:cNvPr id="158" name="Picture 7" descr="E:\PIKTO\innov_oko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7384" y="2490832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9" name="Szövegdoboz 158"/>
                <p:cNvSpPr txBox="1"/>
                <p:nvPr/>
              </p:nvSpPr>
              <p:spPr>
                <a:xfrm>
                  <a:off x="6018808" y="2486055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  <p:grpSp>
            <p:nvGrpSpPr>
              <p:cNvPr id="155" name="Csoportba foglalás 154"/>
              <p:cNvGrpSpPr/>
              <p:nvPr/>
            </p:nvGrpSpPr>
            <p:grpSpPr>
              <a:xfrm>
                <a:off x="8047012" y="5079424"/>
                <a:ext cx="457400" cy="200055"/>
                <a:chOff x="6018808" y="2286000"/>
                <a:chExt cx="457400" cy="200055"/>
              </a:xfrm>
            </p:grpSpPr>
            <p:pic>
              <p:nvPicPr>
                <p:cNvPr id="156" name="Picture 5" descr="E:\PIKTO\zaszlo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5708" y="2290777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7" name="Szövegdoboz 156"/>
                <p:cNvSpPr txBox="1"/>
                <p:nvPr/>
              </p:nvSpPr>
              <p:spPr>
                <a:xfrm>
                  <a:off x="6018808" y="2286000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6x</a:t>
                  </a:r>
                </a:p>
              </p:txBody>
            </p:sp>
          </p:grpSp>
        </p:grpSp>
      </p:grpSp>
      <p:pic>
        <p:nvPicPr>
          <p:cNvPr id="164" name="Picture 5" descr="E:\PIKTO\zaszl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83" y="307095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5" descr="E:\PIKTO\zaszl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90" y="307415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5" descr="E:\PIKTO\zaszl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78" y="381983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5" descr="E:\PIKTO\zaszl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78" y="184482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8" name="Csoportba foglalás 167"/>
          <p:cNvGrpSpPr/>
          <p:nvPr/>
        </p:nvGrpSpPr>
        <p:grpSpPr>
          <a:xfrm>
            <a:off x="2167432" y="3052360"/>
            <a:ext cx="495300" cy="674836"/>
            <a:chOff x="5496734" y="3627419"/>
            <a:chExt cx="495300" cy="674836"/>
          </a:xfrm>
        </p:grpSpPr>
        <p:sp>
          <p:nvSpPr>
            <p:cNvPr id="169" name="Lekerekített téglalap 168"/>
            <p:cNvSpPr/>
            <p:nvPr/>
          </p:nvSpPr>
          <p:spPr>
            <a:xfrm>
              <a:off x="5496734" y="3627419"/>
              <a:ext cx="495300" cy="674836"/>
            </a:xfrm>
            <a:prstGeom prst="roundRect">
              <a:avLst/>
            </a:prstGeom>
            <a:solidFill>
              <a:srgbClr val="2326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/>
            </a:p>
          </p:txBody>
        </p:sp>
        <p:grpSp>
          <p:nvGrpSpPr>
            <p:cNvPr id="170" name="Csoportba foglalás 169"/>
            <p:cNvGrpSpPr/>
            <p:nvPr/>
          </p:nvGrpSpPr>
          <p:grpSpPr>
            <a:xfrm>
              <a:off x="5525986" y="3681389"/>
              <a:ext cx="457400" cy="566896"/>
              <a:chOff x="5525986" y="3700304"/>
              <a:chExt cx="457400" cy="566896"/>
            </a:xfrm>
          </p:grpSpPr>
          <p:grpSp>
            <p:nvGrpSpPr>
              <p:cNvPr id="171" name="Csoportba foglalás 170"/>
              <p:cNvGrpSpPr/>
              <p:nvPr/>
            </p:nvGrpSpPr>
            <p:grpSpPr>
              <a:xfrm>
                <a:off x="5525986" y="3700304"/>
                <a:ext cx="457400" cy="200055"/>
                <a:chOff x="6018808" y="2286000"/>
                <a:chExt cx="457400" cy="200055"/>
              </a:xfrm>
            </p:grpSpPr>
            <p:pic>
              <p:nvPicPr>
                <p:cNvPr id="178" name="Picture 5" descr="E:\PIKTO\zaszlo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5708" y="2290777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9" name="Szövegdoboz 178"/>
                <p:cNvSpPr txBox="1"/>
                <p:nvPr/>
              </p:nvSpPr>
              <p:spPr>
                <a:xfrm>
                  <a:off x="6018808" y="2286000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  <p:grpSp>
            <p:nvGrpSpPr>
              <p:cNvPr id="172" name="Csoportba foglalás 171"/>
              <p:cNvGrpSpPr/>
              <p:nvPr/>
            </p:nvGrpSpPr>
            <p:grpSpPr>
              <a:xfrm>
                <a:off x="5530148" y="4067145"/>
                <a:ext cx="449076" cy="200055"/>
                <a:chOff x="6018808" y="2486055"/>
                <a:chExt cx="449076" cy="200055"/>
              </a:xfrm>
            </p:grpSpPr>
            <p:pic>
              <p:nvPicPr>
                <p:cNvPr id="176" name="Picture 7" descr="E:\PIKTO\innov_oko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7384" y="2490832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7" name="Szövegdoboz 176"/>
                <p:cNvSpPr txBox="1"/>
                <p:nvPr/>
              </p:nvSpPr>
              <p:spPr>
                <a:xfrm>
                  <a:off x="6018808" y="2486055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</p:grpSp>
          <p:grpSp>
            <p:nvGrpSpPr>
              <p:cNvPr id="173" name="Csoportba foglalás 172"/>
              <p:cNvGrpSpPr/>
              <p:nvPr/>
            </p:nvGrpSpPr>
            <p:grpSpPr>
              <a:xfrm>
                <a:off x="5527475" y="3883724"/>
                <a:ext cx="454422" cy="200055"/>
                <a:chOff x="6016586" y="2072453"/>
                <a:chExt cx="454422" cy="200055"/>
              </a:xfrm>
            </p:grpSpPr>
            <p:sp>
              <p:nvSpPr>
                <p:cNvPr id="174" name="Szövegdoboz 173"/>
                <p:cNvSpPr txBox="1"/>
                <p:nvPr/>
              </p:nvSpPr>
              <p:spPr>
                <a:xfrm>
                  <a:off x="6016586" y="2072453"/>
                  <a:ext cx="32185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700" b="1" dirty="0">
                      <a:solidFill>
                        <a:srgbClr val="FFFFFF"/>
                      </a:solidFill>
                    </a:rPr>
                    <a:t>1x</a:t>
                  </a:r>
                </a:p>
              </p:txBody>
            </p:sp>
            <p:pic>
              <p:nvPicPr>
                <p:cNvPr id="175" name="Picture 3" descr="E:\PIKTO\kk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0508" y="2077230"/>
                  <a:ext cx="190500" cy="190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5" name="Téglalap 4"/>
          <p:cNvSpPr/>
          <p:nvPr/>
        </p:nvSpPr>
        <p:spPr>
          <a:xfrm>
            <a:off x="5422076" y="4177667"/>
            <a:ext cx="3741935" cy="2701195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80" name="Csoportba foglalás 179"/>
          <p:cNvGrpSpPr/>
          <p:nvPr/>
        </p:nvGrpSpPr>
        <p:grpSpPr>
          <a:xfrm>
            <a:off x="5760552" y="4365104"/>
            <a:ext cx="3491968" cy="2315644"/>
            <a:chOff x="754440" y="1831448"/>
            <a:chExt cx="3491968" cy="2315644"/>
          </a:xfrm>
          <a:solidFill>
            <a:schemeClr val="tx1">
              <a:alpha val="71000"/>
            </a:schemeClr>
          </a:solidFill>
        </p:grpSpPr>
        <p:grpSp>
          <p:nvGrpSpPr>
            <p:cNvPr id="181" name="Csoportba foglalás 180"/>
            <p:cNvGrpSpPr/>
            <p:nvPr/>
          </p:nvGrpSpPr>
          <p:grpSpPr>
            <a:xfrm>
              <a:off x="760807" y="3766092"/>
              <a:ext cx="3485601" cy="381000"/>
              <a:chOff x="862013" y="1631974"/>
              <a:chExt cx="3485601" cy="381000"/>
            </a:xfrm>
            <a:grpFill/>
          </p:grpSpPr>
          <p:pic>
            <p:nvPicPr>
              <p:cNvPr id="194" name="Picture 4" descr="E:\PIKTO\SP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013" y="1631974"/>
                <a:ext cx="381000" cy="3810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extLst/>
            </p:spPr>
          </p:pic>
          <p:sp>
            <p:nvSpPr>
              <p:cNvPr id="195" name="Szövegdoboz 194"/>
              <p:cNvSpPr txBox="1"/>
              <p:nvPr/>
            </p:nvSpPr>
            <p:spPr>
              <a:xfrm>
                <a:off x="1307694" y="1693809"/>
                <a:ext cx="30399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400" b="1" dirty="0">
                    <a:solidFill>
                      <a:schemeClr val="bg1"/>
                    </a:solidFill>
                  </a:rPr>
                  <a:t>Tudományos </a:t>
                </a:r>
                <a:r>
                  <a:rPr lang="hu-HU" sz="1400" b="1" dirty="0" smtClean="0">
                    <a:solidFill>
                      <a:schemeClr val="bg1"/>
                    </a:solidFill>
                  </a:rPr>
                  <a:t>Innovációs Parkok  9 db </a:t>
                </a:r>
                <a:endParaRPr lang="hu-HU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2" name="Csoportba foglalás 181"/>
            <p:cNvGrpSpPr/>
            <p:nvPr/>
          </p:nvGrpSpPr>
          <p:grpSpPr>
            <a:xfrm>
              <a:off x="760807" y="2748388"/>
              <a:ext cx="3287837" cy="492443"/>
              <a:chOff x="862013" y="2000025"/>
              <a:chExt cx="3287837" cy="492443"/>
            </a:xfrm>
            <a:grpFill/>
          </p:grpSpPr>
          <p:pic>
            <p:nvPicPr>
              <p:cNvPr id="192" name="Picture 7" descr="E:\PIKTO\innov_oko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013" y="2053641"/>
                <a:ext cx="381000" cy="3810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extLst/>
            </p:spPr>
          </p:pic>
          <p:sp>
            <p:nvSpPr>
              <p:cNvPr id="193" name="Szövegdoboz 192"/>
              <p:cNvSpPr txBox="1"/>
              <p:nvPr/>
            </p:nvSpPr>
            <p:spPr>
              <a:xfrm>
                <a:off x="1293812" y="2000025"/>
                <a:ext cx="285603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300" b="1" dirty="0">
                    <a:solidFill>
                      <a:schemeClr val="bg1"/>
                    </a:solidFill>
                  </a:rPr>
                  <a:t>Egyetemi </a:t>
                </a:r>
                <a:endParaRPr lang="hu-HU" sz="1300" b="1" dirty="0" smtClean="0">
                  <a:solidFill>
                    <a:schemeClr val="bg1"/>
                  </a:solidFill>
                </a:endParaRPr>
              </a:p>
              <a:p>
                <a:r>
                  <a:rPr lang="hu-HU" sz="1300" b="1" dirty="0" smtClean="0">
                    <a:solidFill>
                      <a:schemeClr val="bg1"/>
                    </a:solidFill>
                  </a:rPr>
                  <a:t>Innovációs Ökoszisztéma  23 db </a:t>
                </a:r>
                <a:endParaRPr lang="hu-HU" sz="13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3" name="Csoportba foglalás 182"/>
            <p:cNvGrpSpPr/>
            <p:nvPr/>
          </p:nvGrpSpPr>
          <p:grpSpPr>
            <a:xfrm>
              <a:off x="754440" y="2244332"/>
              <a:ext cx="3419960" cy="492443"/>
              <a:chOff x="855646" y="2881726"/>
              <a:chExt cx="3419960" cy="492443"/>
            </a:xfrm>
            <a:grpFill/>
          </p:grpSpPr>
          <p:pic>
            <p:nvPicPr>
              <p:cNvPr id="190" name="Picture 6" descr="E:\PIKTO\FIEK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5646" y="2950867"/>
                <a:ext cx="381000" cy="3810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extLst/>
            </p:spPr>
          </p:pic>
          <p:sp>
            <p:nvSpPr>
              <p:cNvPr id="191" name="Szövegdoboz 190"/>
              <p:cNvSpPr txBox="1"/>
              <p:nvPr/>
            </p:nvSpPr>
            <p:spPr>
              <a:xfrm>
                <a:off x="1293809" y="2881726"/>
                <a:ext cx="298179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300" b="1" dirty="0">
                    <a:solidFill>
                      <a:schemeClr val="bg1"/>
                    </a:solidFill>
                  </a:rPr>
                  <a:t>Felsőoktatási Ipari </a:t>
                </a:r>
                <a:endParaRPr lang="hu-HU" sz="1300" b="1" dirty="0" smtClean="0">
                  <a:solidFill>
                    <a:schemeClr val="bg1"/>
                  </a:solidFill>
                </a:endParaRPr>
              </a:p>
              <a:p>
                <a:r>
                  <a:rPr lang="hu-HU" sz="1300" b="1" dirty="0" smtClean="0">
                    <a:solidFill>
                      <a:schemeClr val="bg1"/>
                    </a:solidFill>
                  </a:rPr>
                  <a:t>Együttműködési Központok (FIEK)  8 db</a:t>
                </a:r>
                <a:endParaRPr lang="hu-HU" sz="13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4" name="Csoportba foglalás 183"/>
            <p:cNvGrpSpPr/>
            <p:nvPr/>
          </p:nvGrpSpPr>
          <p:grpSpPr>
            <a:xfrm>
              <a:off x="760807" y="3276867"/>
              <a:ext cx="2477489" cy="381000"/>
              <a:chOff x="862013" y="3108758"/>
              <a:chExt cx="2477489" cy="381000"/>
            </a:xfrm>
            <a:grpFill/>
          </p:grpSpPr>
          <p:pic>
            <p:nvPicPr>
              <p:cNvPr id="188" name="Picture 5" descr="E:\PIKTO\zaszlo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013" y="3108758"/>
                <a:ext cx="381000" cy="3810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extLst/>
            </p:spPr>
          </p:pic>
          <p:sp>
            <p:nvSpPr>
              <p:cNvPr id="189" name="Szövegdoboz 188"/>
              <p:cNvSpPr txBox="1"/>
              <p:nvPr/>
            </p:nvSpPr>
            <p:spPr>
              <a:xfrm>
                <a:off x="1307694" y="3175507"/>
                <a:ext cx="20318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400" b="1" dirty="0">
                    <a:solidFill>
                      <a:schemeClr val="bg1"/>
                    </a:solidFill>
                  </a:rPr>
                  <a:t>Nemzeti </a:t>
                </a:r>
                <a:r>
                  <a:rPr lang="hu-HU" sz="1400" b="1" dirty="0" smtClean="0">
                    <a:solidFill>
                      <a:schemeClr val="bg1"/>
                    </a:solidFill>
                  </a:rPr>
                  <a:t>Laborok  18 db </a:t>
                </a:r>
                <a:endParaRPr lang="hu-HU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5" name="Csoportba foglalás 184"/>
            <p:cNvGrpSpPr/>
            <p:nvPr/>
          </p:nvGrpSpPr>
          <p:grpSpPr>
            <a:xfrm>
              <a:off x="760807" y="1831448"/>
              <a:ext cx="3287837" cy="381000"/>
              <a:chOff x="862013" y="3049096"/>
              <a:chExt cx="3287837" cy="381000"/>
            </a:xfrm>
            <a:grpFill/>
          </p:grpSpPr>
          <p:pic>
            <p:nvPicPr>
              <p:cNvPr id="186" name="Picture 3" descr="E:\PIKTO\kk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013" y="3049096"/>
                <a:ext cx="381000" cy="3810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extLst/>
            </p:spPr>
          </p:pic>
          <p:sp>
            <p:nvSpPr>
              <p:cNvPr id="187" name="Szövegdoboz 186"/>
              <p:cNvSpPr txBox="1"/>
              <p:nvPr/>
            </p:nvSpPr>
            <p:spPr>
              <a:xfrm>
                <a:off x="1293812" y="3049096"/>
                <a:ext cx="28560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400" b="1" dirty="0">
                    <a:solidFill>
                      <a:schemeClr val="bg1"/>
                    </a:solidFill>
                  </a:rPr>
                  <a:t>Kompetencia </a:t>
                </a:r>
                <a:r>
                  <a:rPr lang="hu-HU" sz="1400" b="1" dirty="0" smtClean="0">
                    <a:solidFill>
                      <a:schemeClr val="bg1"/>
                    </a:solidFill>
                  </a:rPr>
                  <a:t>Központok  10 db</a:t>
                </a:r>
                <a:endParaRPr lang="hu-HU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6353347" cy="692696"/>
          </a:xfrm>
          <a:solidFill>
            <a:schemeClr val="tx1">
              <a:alpha val="71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hu-HU" sz="2800" b="1" cap="small" dirty="0" smtClean="0">
                <a:solidFill>
                  <a:schemeClr val="bg1"/>
                </a:solidFill>
              </a:rPr>
              <a:t>A megújuló innovációs ökoszisztéma</a:t>
            </a:r>
            <a:endParaRPr lang="hu-HU" sz="28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2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3" y="0"/>
            <a:ext cx="6660229" cy="692696"/>
          </a:xfrm>
          <a:solidFill>
            <a:schemeClr val="tx1">
              <a:alpha val="71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hu-HU" sz="2800" b="1" cap="small" dirty="0" smtClean="0">
                <a:solidFill>
                  <a:schemeClr val="bg1"/>
                </a:solidFill>
              </a:rPr>
              <a:t>„Zöld” témák az innovációs pályázatokon</a:t>
            </a:r>
            <a:endParaRPr lang="hu-HU" sz="2800" b="1" cap="small" dirty="0">
              <a:solidFill>
                <a:schemeClr val="bg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637384" y="3091084"/>
            <a:ext cx="5506616" cy="309157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lIns="360000" tIns="144000" bIns="144000">
            <a:spAutoFit/>
          </a:bodyPr>
          <a:lstStyle/>
          <a:p>
            <a:pPr>
              <a:buClr>
                <a:srgbClr val="3BCCFF"/>
              </a:buClr>
            </a:pPr>
            <a:r>
              <a:rPr lang="hu-HU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Nyitott/hamarosan megnyíló </a:t>
            </a:r>
          </a:p>
          <a:p>
            <a:pPr>
              <a:buClr>
                <a:srgbClr val="3BCCFF"/>
              </a:buClr>
            </a:pPr>
            <a:r>
              <a:rPr lang="hu-HU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releváns pályázatok:</a:t>
            </a:r>
          </a:p>
          <a:p>
            <a:pPr>
              <a:buClr>
                <a:srgbClr val="3BCCFF"/>
              </a:buClr>
            </a:pPr>
            <a:endParaRPr lang="hu-HU" sz="12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Clr>
                <a:srgbClr val="82C836"/>
              </a:buClr>
              <a:buFont typeface="Wingdings" panose="05000000000000000000" pitchFamily="2" charset="2"/>
              <a:buChar char="v"/>
            </a:pP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Piacvezérelt 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KFI 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2400" b="1" dirty="0" smtClean="0">
                <a:solidFill>
                  <a:srgbClr val="FF9933"/>
                </a:solidFill>
                <a:latin typeface="Garamond" panose="02020404030301010803" pitchFamily="18" charset="0"/>
              </a:rPr>
              <a:t>20 </a:t>
            </a:r>
            <a:r>
              <a:rPr lang="hu-HU" sz="2400" b="1" dirty="0">
                <a:solidFill>
                  <a:srgbClr val="FF9933"/>
                </a:solidFill>
                <a:latin typeface="Garamond" panose="02020404030301010803" pitchFamily="18" charset="0"/>
              </a:rPr>
              <a:t>Mrd </a:t>
            </a:r>
            <a:r>
              <a:rPr lang="hu-HU" sz="2400" b="1" dirty="0" smtClean="0">
                <a:solidFill>
                  <a:srgbClr val="FF9933"/>
                </a:solidFill>
                <a:latin typeface="Garamond" panose="02020404030301010803" pitchFamily="18" charset="0"/>
              </a:rPr>
              <a:t>Ft</a:t>
            </a:r>
            <a:endParaRPr lang="hu-HU" sz="2000" dirty="0">
              <a:solidFill>
                <a:srgbClr val="FF9933"/>
              </a:solidFill>
              <a:latin typeface="Garamond" panose="02020404030301010803" pitchFamily="18" charset="0"/>
            </a:endParaRP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Clr>
                <a:srgbClr val="82C836"/>
              </a:buClr>
              <a:buFont typeface="Wingdings" panose="05000000000000000000" pitchFamily="2" charset="2"/>
              <a:buChar char="v"/>
            </a:pP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Nemzetközi 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programok 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2400" b="1" dirty="0" smtClean="0">
                <a:solidFill>
                  <a:srgbClr val="FF9933"/>
                </a:solidFill>
                <a:latin typeface="Garamond" panose="02020404030301010803" pitchFamily="18" charset="0"/>
              </a:rPr>
              <a:t>3,8 </a:t>
            </a:r>
            <a:r>
              <a:rPr lang="hu-HU" sz="2400" b="1" dirty="0">
                <a:solidFill>
                  <a:srgbClr val="FF9933"/>
                </a:solidFill>
                <a:latin typeface="Garamond" panose="02020404030301010803" pitchFamily="18" charset="0"/>
              </a:rPr>
              <a:t>Mrd </a:t>
            </a:r>
            <a:r>
              <a:rPr lang="hu-HU" sz="2400" b="1" dirty="0" smtClean="0">
                <a:solidFill>
                  <a:srgbClr val="FF9933"/>
                </a:solidFill>
                <a:latin typeface="Garamond" panose="02020404030301010803" pitchFamily="18" charset="0"/>
              </a:rPr>
              <a:t>F</a:t>
            </a:r>
            <a:r>
              <a:rPr lang="hu-HU" sz="2800" b="1" dirty="0" smtClean="0">
                <a:solidFill>
                  <a:srgbClr val="FF9933"/>
                </a:solidFill>
                <a:latin typeface="Garamond" panose="02020404030301010803" pitchFamily="18" charset="0"/>
              </a:rPr>
              <a:t>t</a:t>
            </a:r>
            <a:endParaRPr lang="hu-HU" dirty="0">
              <a:solidFill>
                <a:srgbClr val="FF9933"/>
              </a:solidFill>
              <a:latin typeface="Garamond" panose="02020404030301010803" pitchFamily="18" charset="0"/>
            </a:endParaRPr>
          </a:p>
          <a:p>
            <a:pPr marL="285750" lvl="1" indent="-285750">
              <a:lnSpc>
                <a:spcPts val="2400"/>
              </a:lnSpc>
              <a:spcBef>
                <a:spcPts val="1200"/>
              </a:spcBef>
              <a:buClr>
                <a:srgbClr val="82C836"/>
              </a:buClr>
              <a:buFont typeface="Wingdings" panose="05000000000000000000" pitchFamily="2" charset="2"/>
              <a:buChar char="v"/>
            </a:pP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Gyorsítósáv  </a:t>
            </a:r>
            <a:r>
              <a:rPr lang="hu-HU" sz="2400" b="1" dirty="0" smtClean="0">
                <a:solidFill>
                  <a:srgbClr val="FF9933"/>
                </a:solidFill>
                <a:latin typeface="Garamond" panose="02020404030301010803" pitchFamily="18" charset="0"/>
              </a:rPr>
              <a:t>2 </a:t>
            </a:r>
            <a:r>
              <a:rPr lang="hu-HU" sz="2400" b="1" dirty="0">
                <a:solidFill>
                  <a:srgbClr val="FF9933"/>
                </a:solidFill>
                <a:latin typeface="Garamond" panose="02020404030301010803" pitchFamily="18" charset="0"/>
              </a:rPr>
              <a:t>Mrd </a:t>
            </a:r>
            <a:r>
              <a:rPr lang="hu-HU" sz="2400" b="1" dirty="0" smtClean="0">
                <a:solidFill>
                  <a:srgbClr val="FF9933"/>
                </a:solidFill>
                <a:latin typeface="Garamond" panose="02020404030301010803" pitchFamily="18" charset="0"/>
              </a:rPr>
              <a:t>Ft</a:t>
            </a:r>
          </a:p>
          <a:p>
            <a:pPr marL="285750" lvl="1" indent="-285750">
              <a:lnSpc>
                <a:spcPts val="2400"/>
              </a:lnSpc>
              <a:spcBef>
                <a:spcPts val="1200"/>
              </a:spcBef>
              <a:buClr>
                <a:srgbClr val="82C836"/>
              </a:buClr>
              <a:buFont typeface="Wingdings" panose="05000000000000000000" pitchFamily="2" charset="2"/>
              <a:buChar char="v"/>
            </a:pP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Iparjog</a:t>
            </a:r>
            <a:r>
              <a:rPr lang="hu-HU" sz="2400" b="1" dirty="0" smtClean="0">
                <a:solidFill>
                  <a:srgbClr val="FF9933"/>
                </a:solidFill>
                <a:latin typeface="Garamond" panose="02020404030301010803" pitchFamily="18" charset="0"/>
              </a:rPr>
              <a:t>  0,08 Mrd Ft</a:t>
            </a:r>
            <a:endParaRPr lang="hu-HU" sz="1600" b="1" dirty="0">
              <a:solidFill>
                <a:srgbClr val="FF9933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0" y="1241471"/>
            <a:ext cx="3995936" cy="1323433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lIns="91435" tIns="45717" rIns="91435" bIns="45717" rtlCol="0">
            <a:spAutoFit/>
          </a:bodyPr>
          <a:lstStyle>
            <a:defPPr>
              <a:defRPr lang="hu-HU"/>
            </a:defPPr>
            <a:lvl1pPr algn="ctr">
              <a:defRPr sz="2000" b="0">
                <a:solidFill>
                  <a:srgbClr val="3FE1CE"/>
                </a:solidFill>
                <a:latin typeface="Garamond" panose="02020404030301010803" pitchFamily="18" charset="0"/>
              </a:defRPr>
            </a:lvl1pPr>
          </a:lstStyle>
          <a:p>
            <a:pPr marL="152318" algn="l">
              <a:lnSpc>
                <a:spcPts val="2400"/>
              </a:lnSpc>
              <a:spcBef>
                <a:spcPts val="600"/>
              </a:spcBef>
              <a:buClr>
                <a:srgbClr val="3BCCFF"/>
              </a:buClr>
              <a:buSzPct val="100000"/>
            </a:pPr>
            <a:r>
              <a:rPr lang="hu-HU" b="1" dirty="0" smtClean="0">
                <a:solidFill>
                  <a:schemeClr val="bg1"/>
                </a:solidFill>
              </a:rPr>
              <a:t>2018 óta közel </a:t>
            </a:r>
            <a:r>
              <a:rPr lang="hu-HU" sz="2400" b="1" dirty="0" smtClean="0">
                <a:solidFill>
                  <a:srgbClr val="FF9933"/>
                </a:solidFill>
              </a:rPr>
              <a:t>3 milliárd forint </a:t>
            </a:r>
            <a:r>
              <a:rPr lang="hu-HU" b="1" dirty="0" smtClean="0">
                <a:solidFill>
                  <a:schemeClr val="bg1"/>
                </a:solidFill>
              </a:rPr>
              <a:t>értékben kaptak támogatást </a:t>
            </a:r>
            <a:r>
              <a:rPr lang="hu-HU" sz="2400" b="1" dirty="0">
                <a:solidFill>
                  <a:srgbClr val="FF9933"/>
                </a:solidFill>
              </a:rPr>
              <a:t>fenntarthatósággal </a:t>
            </a:r>
            <a:r>
              <a:rPr lang="hu-HU" b="1" dirty="0" smtClean="0">
                <a:solidFill>
                  <a:schemeClr val="bg1"/>
                </a:solidFill>
              </a:rPr>
              <a:t>kapcsolatos innovációk.</a:t>
            </a:r>
          </a:p>
        </p:txBody>
      </p:sp>
    </p:spTree>
    <p:extLst>
      <p:ext uri="{BB962C8B-B14F-4D97-AF65-F5344CB8AC3E}">
        <p14:creationId xmlns:p14="http://schemas.microsoft.com/office/powerpoint/2010/main" val="4424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5308" y="-9525"/>
            <a:ext cx="7524325" cy="702221"/>
          </a:xfrm>
          <a:solidFill>
            <a:schemeClr val="tx1">
              <a:alpha val="71000"/>
            </a:schemeClr>
          </a:solidFill>
        </p:spPr>
        <p:txBody>
          <a:bodyPr anchor="ctr">
            <a:noAutofit/>
          </a:bodyPr>
          <a:lstStyle/>
          <a:p>
            <a:r>
              <a:rPr lang="hu-HU" sz="2800" b="1" cap="small" dirty="0" smtClean="0">
                <a:solidFill>
                  <a:schemeClr val="bg1"/>
                </a:solidFill>
              </a:rPr>
              <a:t>„Zöld” témák az intézményi és egyéni kutatásokban </a:t>
            </a:r>
            <a:endParaRPr lang="hu-HU" sz="2800" b="1" cap="small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" y="1412776"/>
            <a:ext cx="7668343" cy="1443642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lIns="91435" tIns="72000" rIns="91435" bIns="108000" rtlCol="0">
            <a:spAutoFit/>
          </a:bodyPr>
          <a:lstStyle>
            <a:defPPr>
              <a:defRPr lang="hu-HU"/>
            </a:defPPr>
            <a:lvl1pPr algn="ctr">
              <a:defRPr sz="2000" b="0">
                <a:solidFill>
                  <a:srgbClr val="3FE1CE"/>
                </a:solidFill>
                <a:latin typeface="Garamond" panose="02020404030301010803" pitchFamily="18" charset="0"/>
              </a:defRPr>
            </a:lvl1pPr>
          </a:lstStyle>
          <a:p>
            <a:pPr marL="152318" algn="l">
              <a:spcBef>
                <a:spcPts val="600"/>
              </a:spcBef>
              <a:buClr>
                <a:srgbClr val="3BCCFF"/>
              </a:buClr>
              <a:buSzPct val="100000"/>
            </a:pPr>
            <a:r>
              <a:rPr lang="hu-HU" sz="2400" b="1" dirty="0">
                <a:solidFill>
                  <a:schemeClr val="bg1"/>
                </a:solidFill>
              </a:rPr>
              <a:t>Tématerületi Kiválósági Program </a:t>
            </a:r>
            <a:r>
              <a:rPr lang="hu-HU" sz="2400" b="1" dirty="0" smtClean="0">
                <a:solidFill>
                  <a:schemeClr val="bg1"/>
                </a:solidFill>
              </a:rPr>
              <a:t>2020     </a:t>
            </a:r>
          </a:p>
          <a:p>
            <a:pPr marL="495218" indent="-342900" algn="l">
              <a:spcBef>
                <a:spcPts val="600"/>
              </a:spcBef>
              <a:buClr>
                <a:srgbClr val="82C836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b="1" dirty="0" smtClean="0">
                <a:solidFill>
                  <a:schemeClr val="bg1"/>
                </a:solidFill>
              </a:rPr>
              <a:t>„Intézményi Kiválóság”  </a:t>
            </a:r>
            <a:r>
              <a:rPr lang="hu-HU" sz="2400" b="1" dirty="0" smtClean="0">
                <a:solidFill>
                  <a:srgbClr val="FF9933"/>
                </a:solidFill>
              </a:rPr>
              <a:t>4 program 1,6 Mrd Ft </a:t>
            </a:r>
          </a:p>
          <a:p>
            <a:pPr marL="495218" indent="-342900" algn="l">
              <a:spcBef>
                <a:spcPts val="600"/>
              </a:spcBef>
              <a:buClr>
                <a:srgbClr val="82C836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b="1" dirty="0" smtClean="0">
                <a:solidFill>
                  <a:schemeClr val="bg1"/>
                </a:solidFill>
              </a:rPr>
              <a:t>„Nemzeti kihívások”   </a:t>
            </a:r>
            <a:r>
              <a:rPr lang="hu-HU" sz="2400" b="1" dirty="0" smtClean="0">
                <a:solidFill>
                  <a:srgbClr val="FF9933"/>
                </a:solidFill>
              </a:rPr>
              <a:t>2 program 1,15 Mrd Ft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0" y="3876730"/>
            <a:ext cx="6084168" cy="1615821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lIns="91435" tIns="45717" rIns="91435" bIns="45717" rtlCol="0">
            <a:spAutoFit/>
          </a:bodyPr>
          <a:lstStyle>
            <a:defPPr>
              <a:defRPr lang="hu-HU"/>
            </a:defPPr>
            <a:lvl1pPr algn="ctr">
              <a:defRPr sz="2000" b="0">
                <a:solidFill>
                  <a:srgbClr val="3FE1CE"/>
                </a:solidFill>
                <a:latin typeface="Garamond" panose="02020404030301010803" pitchFamily="18" charset="0"/>
              </a:defRPr>
            </a:lvl1pPr>
          </a:lstStyle>
          <a:p>
            <a:pPr marL="152318" algn="l">
              <a:spcBef>
                <a:spcPts val="600"/>
              </a:spcBef>
              <a:buClr>
                <a:srgbClr val="3BCCFF"/>
              </a:buClr>
              <a:buSzPct val="100000"/>
            </a:pPr>
            <a:r>
              <a:rPr lang="hu-HU" sz="2400" b="1" dirty="0" smtClean="0">
                <a:solidFill>
                  <a:schemeClr val="bg1"/>
                </a:solidFill>
              </a:rPr>
              <a:t>OTKA-pályázatok 2020 </a:t>
            </a:r>
            <a:endParaRPr lang="hu-HU" sz="2400" b="1" dirty="0">
              <a:solidFill>
                <a:schemeClr val="bg1"/>
              </a:solidFill>
            </a:endParaRPr>
          </a:p>
          <a:p>
            <a:pPr marL="495218" indent="-342900" algn="l">
              <a:lnSpc>
                <a:spcPts val="2400"/>
              </a:lnSpc>
              <a:spcBef>
                <a:spcPts val="600"/>
              </a:spcBef>
              <a:buClr>
                <a:srgbClr val="82C836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sz="19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 benyújtott projektek </a:t>
            </a:r>
            <a:r>
              <a:rPr lang="hu-HU" sz="2400" b="1" dirty="0" smtClean="0">
                <a:solidFill>
                  <a:srgbClr val="FF9933"/>
                </a:solidFill>
                <a:latin typeface="Garamond" panose="02020404030301010803" pitchFamily="18" charset="0"/>
              </a:rPr>
              <a:t>15%-a </a:t>
            </a:r>
            <a:r>
              <a:rPr lang="hu-HU" sz="1900" b="1" dirty="0" smtClean="0">
                <a:solidFill>
                  <a:schemeClr val="bg1"/>
                </a:solidFill>
              </a:rPr>
              <a:t>zöld </a:t>
            </a:r>
            <a:r>
              <a:rPr lang="hu-HU" sz="1900" b="1" dirty="0">
                <a:solidFill>
                  <a:schemeClr val="bg1"/>
                </a:solidFill>
              </a:rPr>
              <a:t>témát érint.</a:t>
            </a:r>
          </a:p>
          <a:p>
            <a:pPr marL="495218" indent="-342900" algn="l">
              <a:lnSpc>
                <a:spcPts val="2400"/>
              </a:lnSpc>
              <a:spcBef>
                <a:spcPts val="600"/>
              </a:spcBef>
              <a:buClr>
                <a:srgbClr val="82C836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sz="19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327 nyertesből </a:t>
            </a:r>
            <a:r>
              <a:rPr lang="hu-HU" sz="2400" b="1" dirty="0" smtClean="0">
                <a:solidFill>
                  <a:srgbClr val="FF9933"/>
                </a:solidFill>
                <a:latin typeface="Garamond" panose="02020404030301010803" pitchFamily="18" charset="0"/>
              </a:rPr>
              <a:t>44 (13,5%) </a:t>
            </a:r>
            <a:r>
              <a:rPr lang="hu-HU" sz="1900" b="1" dirty="0">
                <a:solidFill>
                  <a:schemeClr val="bg1"/>
                </a:solidFill>
              </a:rPr>
              <a:t>zöld témát </a:t>
            </a:r>
            <a:r>
              <a:rPr lang="hu-HU" sz="1900" b="1" dirty="0" smtClean="0">
                <a:solidFill>
                  <a:schemeClr val="bg1"/>
                </a:solidFill>
              </a:rPr>
              <a:t>kutat.</a:t>
            </a:r>
            <a:endParaRPr lang="hu-HU" sz="19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495218" indent="-342900" algn="l">
              <a:lnSpc>
                <a:spcPts val="2400"/>
              </a:lnSpc>
              <a:spcBef>
                <a:spcPts val="600"/>
              </a:spcBef>
              <a:buClr>
                <a:srgbClr val="82C836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sz="1900" b="1" dirty="0" smtClean="0">
                <a:solidFill>
                  <a:schemeClr val="bg1"/>
                </a:solidFill>
              </a:rPr>
              <a:t>Köztük </a:t>
            </a:r>
            <a:r>
              <a:rPr lang="hu-HU" sz="2400" b="1" dirty="0">
                <a:solidFill>
                  <a:srgbClr val="FF9933"/>
                </a:solidFill>
              </a:rPr>
              <a:t>60</a:t>
            </a:r>
            <a:r>
              <a:rPr lang="hu-HU" sz="2400" b="1" dirty="0" smtClean="0">
                <a:solidFill>
                  <a:srgbClr val="FF9933"/>
                </a:solidFill>
              </a:rPr>
              <a:t>%-40</a:t>
            </a:r>
            <a:r>
              <a:rPr lang="hu-HU" sz="2400" b="1" dirty="0">
                <a:solidFill>
                  <a:srgbClr val="FF9933"/>
                </a:solidFill>
              </a:rPr>
              <a:t>% </a:t>
            </a:r>
            <a:r>
              <a:rPr lang="hu-HU" sz="1900" b="1" dirty="0" smtClean="0">
                <a:solidFill>
                  <a:schemeClr val="bg1"/>
                </a:solidFill>
              </a:rPr>
              <a:t>a fiatal/</a:t>
            </a:r>
            <a:r>
              <a:rPr lang="hu-HU" sz="1900" b="1" dirty="0" err="1" smtClean="0">
                <a:solidFill>
                  <a:schemeClr val="bg1"/>
                </a:solidFill>
              </a:rPr>
              <a:t>senior</a:t>
            </a:r>
            <a:r>
              <a:rPr lang="hu-HU" sz="1900" b="1" dirty="0" smtClean="0">
                <a:solidFill>
                  <a:schemeClr val="bg1"/>
                </a:solidFill>
              </a:rPr>
              <a:t> kutató.</a:t>
            </a:r>
            <a:endParaRPr lang="hu-HU" sz="19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6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:\KOMMUNIKACIO\RENDEZVÉNYEK\Rendezvények2020\2020.09.11 Pannon Egyetem KK Nagykanizsa\nagykanizsa_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r="19583" b="-1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5307" y="-9525"/>
            <a:ext cx="6521523" cy="702221"/>
          </a:xfrm>
          <a:solidFill>
            <a:schemeClr val="tx1">
              <a:alpha val="71000"/>
            </a:schemeClr>
          </a:solidFill>
        </p:spPr>
        <p:txBody>
          <a:bodyPr anchor="ctr">
            <a:noAutofit/>
          </a:bodyPr>
          <a:lstStyle/>
          <a:p>
            <a:r>
              <a:rPr lang="hu-HU" sz="2800" b="1" cap="small" dirty="0" smtClean="0">
                <a:solidFill>
                  <a:schemeClr val="bg1"/>
                </a:solidFill>
              </a:rPr>
              <a:t>„Zöld” innováció az új ökoszisztémában</a:t>
            </a:r>
            <a:endParaRPr lang="hu-HU" sz="2800" b="1" cap="small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949083"/>
            <a:ext cx="3995936" cy="1461933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lIns="91435" tIns="45717" rIns="91435" bIns="45717" rtlCol="0">
            <a:spAutoFit/>
          </a:bodyPr>
          <a:lstStyle>
            <a:defPPr>
              <a:defRPr lang="hu-HU"/>
            </a:defPPr>
            <a:lvl1pPr algn="ctr">
              <a:defRPr sz="2000" b="0">
                <a:solidFill>
                  <a:srgbClr val="3FE1CE"/>
                </a:solidFill>
                <a:latin typeface="Garamond" panose="02020404030301010803" pitchFamily="18" charset="0"/>
              </a:defRPr>
            </a:lvl1pPr>
          </a:lstStyle>
          <a:p>
            <a:pPr marL="152318" algn="l">
              <a:spcBef>
                <a:spcPts val="600"/>
              </a:spcBef>
              <a:buClr>
                <a:srgbClr val="3BCCFF"/>
              </a:buClr>
              <a:buSzPct val="100000"/>
            </a:pPr>
            <a:r>
              <a:rPr lang="hu-HU" sz="2400" b="1" dirty="0" smtClean="0">
                <a:solidFill>
                  <a:schemeClr val="bg1"/>
                </a:solidFill>
              </a:rPr>
              <a:t>Kompetencia Központok</a:t>
            </a:r>
            <a:endParaRPr lang="hu-HU" sz="2400" b="1" dirty="0" smtClean="0">
              <a:solidFill>
                <a:srgbClr val="FF9933"/>
              </a:solidFill>
            </a:endParaRPr>
          </a:p>
          <a:p>
            <a:pPr marL="495218" indent="-342900" algn="l">
              <a:spcBef>
                <a:spcPts val="600"/>
              </a:spcBef>
              <a:buClr>
                <a:srgbClr val="82C836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b="1" dirty="0" smtClean="0">
                <a:solidFill>
                  <a:schemeClr val="bg1"/>
                </a:solidFill>
              </a:rPr>
              <a:t>Pannon Egyetem  </a:t>
            </a:r>
            <a:r>
              <a:rPr lang="hu-HU" b="1" dirty="0" smtClean="0">
                <a:solidFill>
                  <a:srgbClr val="FF9933"/>
                </a:solidFill>
              </a:rPr>
              <a:t>4,8 Mrd Ft </a:t>
            </a:r>
            <a:endParaRPr lang="hu-HU" dirty="0" smtClean="0">
              <a:solidFill>
                <a:schemeClr val="bg1"/>
              </a:solidFill>
            </a:endParaRPr>
          </a:p>
          <a:p>
            <a:pPr marL="495218" indent="-342900" algn="l">
              <a:buClr>
                <a:srgbClr val="82C836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b="1" dirty="0" smtClean="0">
                <a:solidFill>
                  <a:schemeClr val="bg1"/>
                </a:solidFill>
              </a:rPr>
              <a:t>SZTE Szeged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rgbClr val="FF9933"/>
                </a:solidFill>
              </a:rPr>
              <a:t>4 Mrd Ft</a:t>
            </a:r>
            <a:endParaRPr lang="hu-HU" dirty="0" smtClean="0">
              <a:solidFill>
                <a:schemeClr val="bg1"/>
              </a:solidFill>
            </a:endParaRPr>
          </a:p>
          <a:p>
            <a:pPr marL="495218" indent="-342900" algn="l">
              <a:buClr>
                <a:srgbClr val="82C836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b="1" dirty="0" smtClean="0">
                <a:solidFill>
                  <a:schemeClr val="bg1"/>
                </a:solidFill>
              </a:rPr>
              <a:t>ME Miskolc  </a:t>
            </a:r>
            <a:r>
              <a:rPr lang="hu-HU" b="1" dirty="0" smtClean="0">
                <a:solidFill>
                  <a:srgbClr val="FF9933"/>
                </a:solidFill>
              </a:rPr>
              <a:t>4,99 Mrd Ft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843808" y="4149572"/>
            <a:ext cx="6300192" cy="2708428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lIns="91435" tIns="45717" rIns="91435" bIns="45717" rtlCol="0">
            <a:spAutoFit/>
          </a:bodyPr>
          <a:lstStyle>
            <a:defPPr>
              <a:defRPr lang="hu-HU"/>
            </a:defPPr>
            <a:lvl1pPr algn="ctr">
              <a:defRPr sz="2000" b="0">
                <a:solidFill>
                  <a:srgbClr val="3FE1CE"/>
                </a:solidFill>
                <a:latin typeface="Garamond" panose="02020404030301010803" pitchFamily="18" charset="0"/>
              </a:defRPr>
            </a:lvl1pPr>
          </a:lstStyle>
          <a:p>
            <a:pPr marL="152318" algn="l">
              <a:spcBef>
                <a:spcPts val="600"/>
              </a:spcBef>
              <a:buClr>
                <a:srgbClr val="3BCCFF"/>
              </a:buClr>
              <a:buSzPct val="100000"/>
            </a:pPr>
            <a:r>
              <a:rPr lang="hu-HU" b="1" dirty="0" smtClean="0">
                <a:solidFill>
                  <a:schemeClr val="bg1"/>
                </a:solidFill>
              </a:rPr>
              <a:t>Nemzeti Laborok  (előkészületben)</a:t>
            </a:r>
            <a:endParaRPr lang="hu-HU" b="1" dirty="0">
              <a:solidFill>
                <a:schemeClr val="bg1"/>
              </a:solidFill>
            </a:endParaRPr>
          </a:p>
          <a:p>
            <a:pPr marL="495218" indent="-342900" algn="l">
              <a:spcBef>
                <a:spcPts val="600"/>
              </a:spcBef>
              <a:buClr>
                <a:srgbClr val="82C836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bg1"/>
                </a:solidFill>
              </a:rPr>
              <a:t>Éghajlatváltozás</a:t>
            </a:r>
          </a:p>
          <a:p>
            <a:pPr marL="495218" indent="-342900" algn="l">
              <a:spcBef>
                <a:spcPts val="600"/>
              </a:spcBef>
              <a:buClr>
                <a:srgbClr val="82C836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bg1"/>
                </a:solidFill>
              </a:rPr>
              <a:t>Agrártechnológia</a:t>
            </a:r>
          </a:p>
          <a:p>
            <a:pPr marL="152318" algn="l">
              <a:spcBef>
                <a:spcPts val="600"/>
              </a:spcBef>
              <a:buClr>
                <a:srgbClr val="3BCCFF"/>
              </a:buClr>
              <a:buSzPct val="100000"/>
            </a:pPr>
            <a:r>
              <a:rPr lang="hu-HU" b="1" dirty="0">
                <a:solidFill>
                  <a:schemeClr val="bg1"/>
                </a:solidFill>
              </a:rPr>
              <a:t>Tudományos és Innovációs Parkok (előkészületben)</a:t>
            </a:r>
          </a:p>
          <a:p>
            <a:pPr marL="495218" indent="-342900" algn="l">
              <a:spcBef>
                <a:spcPts val="600"/>
              </a:spcBef>
              <a:buClr>
                <a:srgbClr val="82C836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bg1"/>
                </a:solidFill>
              </a:rPr>
              <a:t>Nagykanizsa: megújuló energia, víztechnológia, hulladék</a:t>
            </a:r>
          </a:p>
          <a:p>
            <a:pPr marL="495218" indent="-342900" algn="l">
              <a:spcBef>
                <a:spcPts val="600"/>
              </a:spcBef>
              <a:buClr>
                <a:srgbClr val="82C836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bg1"/>
                </a:solidFill>
              </a:rPr>
              <a:t>Pécs: zöld gazdaság, egészséggazdaság, élelmiszeripar</a:t>
            </a:r>
          </a:p>
          <a:p>
            <a:pPr marL="495218" indent="-342900" algn="l">
              <a:spcBef>
                <a:spcPts val="600"/>
              </a:spcBef>
              <a:buClr>
                <a:srgbClr val="82C836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bg1"/>
                </a:solidFill>
              </a:rPr>
              <a:t>Miskolc:  </a:t>
            </a:r>
            <a:r>
              <a:rPr lang="hu-HU" dirty="0" smtClean="0">
                <a:solidFill>
                  <a:schemeClr val="bg1"/>
                </a:solidFill>
              </a:rPr>
              <a:t>fenntarthatóság, </a:t>
            </a:r>
            <a:r>
              <a:rPr lang="hu-HU" dirty="0">
                <a:solidFill>
                  <a:schemeClr val="bg1"/>
                </a:solidFill>
              </a:rPr>
              <a:t>környezetvédelem, </a:t>
            </a:r>
            <a:r>
              <a:rPr lang="hu-HU" dirty="0" smtClean="0">
                <a:solidFill>
                  <a:schemeClr val="bg1"/>
                </a:solidFill>
              </a:rPr>
              <a:t>hulladék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5046</TotalTime>
  <Words>640</Words>
  <Application>Microsoft Office PowerPoint</Application>
  <PresentationFormat>Diavetítés a képernyőre (4:3 oldalarány)</PresentationFormat>
  <Paragraphs>227</Paragraphs>
  <Slides>13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15" baseType="lpstr">
      <vt:lpstr>1_Office-téma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A megújuló innovációs ökoszisztéma</vt:lpstr>
      <vt:lpstr>„Zöld” témák az innovációs pályázatokon</vt:lpstr>
      <vt:lpstr>„Zöld” témák az intézményi és egyéni kutatásokban </vt:lpstr>
      <vt:lpstr>„Zöld” innováció az új ökoszisztémában</vt:lpstr>
      <vt:lpstr>Zöldgazdaság Finanszírozási rendszer (ZFR)</vt:lpstr>
      <vt:lpstr>PowerPoint bemutató</vt:lpstr>
      <vt:lpstr>PowerPoint bemutató</vt:lpstr>
      <vt:lpstr>PowerPoint bemutató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NKFIH innovációs rendszer</dc:title>
  <dc:creator>miklos.gergely@nkfih.gov.hu</dc:creator>
  <cp:lastModifiedBy>Gergely Miklós</cp:lastModifiedBy>
  <cp:revision>325</cp:revision>
  <cp:lastPrinted>2020-09-15T13:29:07Z</cp:lastPrinted>
  <dcterms:created xsi:type="dcterms:W3CDTF">2019-09-09T08:40:33Z</dcterms:created>
  <dcterms:modified xsi:type="dcterms:W3CDTF">2020-09-25T06:44:47Z</dcterms:modified>
</cp:coreProperties>
</file>